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63" r:id="rId6"/>
    <p:sldId id="267" r:id="rId7"/>
    <p:sldId id="266" r:id="rId8"/>
    <p:sldId id="268"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BB46"/>
    <a:srgbClr val="003B64"/>
    <a:srgbClr val="0194D3"/>
    <a:srgbClr val="0088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68" y="1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36DEA0-141B-4FC9-91D8-6BA14EED8C00}" type="datetimeFigureOut">
              <a:rPr lang="en-GB" smtClean="0"/>
              <a:t>01/03/2024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4E05C2-D61B-472A-A4E8-E185E8D31BC7}" type="slidenum">
              <a:rPr lang="en-GB" smtClean="0"/>
              <a:t>‹#›</a:t>
            </a:fld>
            <a:endParaRPr lang="en-GB"/>
          </a:p>
        </p:txBody>
      </p:sp>
    </p:spTree>
    <p:extLst>
      <p:ext uri="{BB962C8B-B14F-4D97-AF65-F5344CB8AC3E}">
        <p14:creationId xmlns:p14="http://schemas.microsoft.com/office/powerpoint/2010/main" val="3620428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2E4FD-8AA1-155D-A7DE-17FF10AF41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DF06CE4-7518-7B05-9C72-25D2AA2181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8739000-D5A2-708F-53EC-5C9C918EF714}"/>
              </a:ext>
            </a:extLst>
          </p:cNvPr>
          <p:cNvSpPr>
            <a:spLocks noGrp="1"/>
          </p:cNvSpPr>
          <p:nvPr>
            <p:ph type="dt" sz="half" idx="10"/>
          </p:nvPr>
        </p:nvSpPr>
        <p:spPr/>
        <p:txBody>
          <a:bodyPr/>
          <a:lstStyle/>
          <a:p>
            <a:fld id="{603FD76B-87BB-4C7D-B424-6F19C3BEAA17}" type="datetimeFigureOut">
              <a:rPr lang="en-GB" smtClean="0"/>
              <a:t>01/03/2024</a:t>
            </a:fld>
            <a:endParaRPr lang="en-GB"/>
          </a:p>
        </p:txBody>
      </p:sp>
      <p:sp>
        <p:nvSpPr>
          <p:cNvPr id="5" name="Footer Placeholder 4">
            <a:extLst>
              <a:ext uri="{FF2B5EF4-FFF2-40B4-BE49-F238E27FC236}">
                <a16:creationId xmlns:a16="http://schemas.microsoft.com/office/drawing/2014/main" id="{E41BD03B-7629-6D65-250D-7852953004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500113-1792-8FC7-AB57-E47CD0D380F0}"/>
              </a:ext>
            </a:extLst>
          </p:cNvPr>
          <p:cNvSpPr>
            <a:spLocks noGrp="1"/>
          </p:cNvSpPr>
          <p:nvPr>
            <p:ph type="sldNum" sz="quarter" idx="12"/>
          </p:nvPr>
        </p:nvSpPr>
        <p:spPr/>
        <p:txBody>
          <a:bodyPr/>
          <a:lstStyle/>
          <a:p>
            <a:fld id="{A51607D0-8475-4289-BD09-149950253FC3}" type="slidenum">
              <a:rPr lang="en-GB" smtClean="0"/>
              <a:t>‹#›</a:t>
            </a:fld>
            <a:endParaRPr lang="en-GB"/>
          </a:p>
        </p:txBody>
      </p:sp>
    </p:spTree>
    <p:extLst>
      <p:ext uri="{BB962C8B-B14F-4D97-AF65-F5344CB8AC3E}">
        <p14:creationId xmlns:p14="http://schemas.microsoft.com/office/powerpoint/2010/main" val="3457542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FA40A-0CAD-29AD-9171-F9611F53A1C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5CFE5E6-C4E4-D1EE-4E29-67D8E68A91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9FA978-1F3B-4EB2-31A4-9A2FCD1500F8}"/>
              </a:ext>
            </a:extLst>
          </p:cNvPr>
          <p:cNvSpPr>
            <a:spLocks noGrp="1"/>
          </p:cNvSpPr>
          <p:nvPr>
            <p:ph type="dt" sz="half" idx="10"/>
          </p:nvPr>
        </p:nvSpPr>
        <p:spPr/>
        <p:txBody>
          <a:bodyPr/>
          <a:lstStyle/>
          <a:p>
            <a:fld id="{603FD76B-87BB-4C7D-B424-6F19C3BEAA17}" type="datetimeFigureOut">
              <a:rPr lang="en-GB" smtClean="0"/>
              <a:t>01/03/2024</a:t>
            </a:fld>
            <a:endParaRPr lang="en-GB"/>
          </a:p>
        </p:txBody>
      </p:sp>
      <p:sp>
        <p:nvSpPr>
          <p:cNvPr id="5" name="Footer Placeholder 4">
            <a:extLst>
              <a:ext uri="{FF2B5EF4-FFF2-40B4-BE49-F238E27FC236}">
                <a16:creationId xmlns:a16="http://schemas.microsoft.com/office/drawing/2014/main" id="{B76511DF-8C30-4407-46A3-97D9E30A12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C1DAF4-33FC-CA52-0FFC-FE45D35129FB}"/>
              </a:ext>
            </a:extLst>
          </p:cNvPr>
          <p:cNvSpPr>
            <a:spLocks noGrp="1"/>
          </p:cNvSpPr>
          <p:nvPr>
            <p:ph type="sldNum" sz="quarter" idx="12"/>
          </p:nvPr>
        </p:nvSpPr>
        <p:spPr/>
        <p:txBody>
          <a:bodyPr/>
          <a:lstStyle/>
          <a:p>
            <a:fld id="{A51607D0-8475-4289-BD09-149950253FC3}" type="slidenum">
              <a:rPr lang="en-GB" smtClean="0"/>
              <a:t>‹#›</a:t>
            </a:fld>
            <a:endParaRPr lang="en-GB"/>
          </a:p>
        </p:txBody>
      </p:sp>
    </p:spTree>
    <p:extLst>
      <p:ext uri="{BB962C8B-B14F-4D97-AF65-F5344CB8AC3E}">
        <p14:creationId xmlns:p14="http://schemas.microsoft.com/office/powerpoint/2010/main" val="4290627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4AA789-36CE-0635-8323-97DFC4783D1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789320-2BA6-BFD3-455B-F0DA8C7825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614E08-E73C-6FA3-8034-02F47B60D192}"/>
              </a:ext>
            </a:extLst>
          </p:cNvPr>
          <p:cNvSpPr>
            <a:spLocks noGrp="1"/>
          </p:cNvSpPr>
          <p:nvPr>
            <p:ph type="dt" sz="half" idx="10"/>
          </p:nvPr>
        </p:nvSpPr>
        <p:spPr/>
        <p:txBody>
          <a:bodyPr/>
          <a:lstStyle/>
          <a:p>
            <a:fld id="{603FD76B-87BB-4C7D-B424-6F19C3BEAA17}" type="datetimeFigureOut">
              <a:rPr lang="en-GB" smtClean="0"/>
              <a:t>01/03/2024</a:t>
            </a:fld>
            <a:endParaRPr lang="en-GB"/>
          </a:p>
        </p:txBody>
      </p:sp>
      <p:sp>
        <p:nvSpPr>
          <p:cNvPr id="5" name="Footer Placeholder 4">
            <a:extLst>
              <a:ext uri="{FF2B5EF4-FFF2-40B4-BE49-F238E27FC236}">
                <a16:creationId xmlns:a16="http://schemas.microsoft.com/office/drawing/2014/main" id="{6E9A1E91-4686-E9AF-4CD2-BE0E3AADA0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BF88D2-4E30-DB58-B8C4-E3CEDE0A2E53}"/>
              </a:ext>
            </a:extLst>
          </p:cNvPr>
          <p:cNvSpPr>
            <a:spLocks noGrp="1"/>
          </p:cNvSpPr>
          <p:nvPr>
            <p:ph type="sldNum" sz="quarter" idx="12"/>
          </p:nvPr>
        </p:nvSpPr>
        <p:spPr/>
        <p:txBody>
          <a:bodyPr/>
          <a:lstStyle/>
          <a:p>
            <a:fld id="{A51607D0-8475-4289-BD09-149950253FC3}" type="slidenum">
              <a:rPr lang="en-GB" smtClean="0"/>
              <a:t>‹#›</a:t>
            </a:fld>
            <a:endParaRPr lang="en-GB"/>
          </a:p>
        </p:txBody>
      </p:sp>
    </p:spTree>
    <p:extLst>
      <p:ext uri="{BB962C8B-B14F-4D97-AF65-F5344CB8AC3E}">
        <p14:creationId xmlns:p14="http://schemas.microsoft.com/office/powerpoint/2010/main" val="2585117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AC518-E227-C5BC-3A1D-82BEB636E73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B1B7F0-029E-B240-7DAD-539DC5DEF2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5EA49B-4316-2E12-1B03-41B420F3EB87}"/>
              </a:ext>
            </a:extLst>
          </p:cNvPr>
          <p:cNvSpPr>
            <a:spLocks noGrp="1"/>
          </p:cNvSpPr>
          <p:nvPr>
            <p:ph type="dt" sz="half" idx="10"/>
          </p:nvPr>
        </p:nvSpPr>
        <p:spPr/>
        <p:txBody>
          <a:bodyPr/>
          <a:lstStyle/>
          <a:p>
            <a:fld id="{603FD76B-87BB-4C7D-B424-6F19C3BEAA17}" type="datetimeFigureOut">
              <a:rPr lang="en-GB" smtClean="0"/>
              <a:t>01/03/2024</a:t>
            </a:fld>
            <a:endParaRPr lang="en-GB"/>
          </a:p>
        </p:txBody>
      </p:sp>
      <p:sp>
        <p:nvSpPr>
          <p:cNvPr id="5" name="Footer Placeholder 4">
            <a:extLst>
              <a:ext uri="{FF2B5EF4-FFF2-40B4-BE49-F238E27FC236}">
                <a16:creationId xmlns:a16="http://schemas.microsoft.com/office/drawing/2014/main" id="{F22CBA41-4114-3F39-0149-8EF8F4F4E0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BAAAF1-EE2A-3CC4-762C-EDC5796A4882}"/>
              </a:ext>
            </a:extLst>
          </p:cNvPr>
          <p:cNvSpPr>
            <a:spLocks noGrp="1"/>
          </p:cNvSpPr>
          <p:nvPr>
            <p:ph type="sldNum" sz="quarter" idx="12"/>
          </p:nvPr>
        </p:nvSpPr>
        <p:spPr/>
        <p:txBody>
          <a:bodyPr/>
          <a:lstStyle/>
          <a:p>
            <a:fld id="{A51607D0-8475-4289-BD09-149950253FC3}" type="slidenum">
              <a:rPr lang="en-GB" smtClean="0"/>
              <a:t>‹#›</a:t>
            </a:fld>
            <a:endParaRPr lang="en-GB"/>
          </a:p>
        </p:txBody>
      </p:sp>
    </p:spTree>
    <p:extLst>
      <p:ext uri="{BB962C8B-B14F-4D97-AF65-F5344CB8AC3E}">
        <p14:creationId xmlns:p14="http://schemas.microsoft.com/office/powerpoint/2010/main" val="402179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9FAAF-E058-818D-DEDC-4397033E85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392879D-086B-7C2A-736F-DCF737AAA5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4ED2EF-2103-B01E-0E89-6B3F62351348}"/>
              </a:ext>
            </a:extLst>
          </p:cNvPr>
          <p:cNvSpPr>
            <a:spLocks noGrp="1"/>
          </p:cNvSpPr>
          <p:nvPr>
            <p:ph type="dt" sz="half" idx="10"/>
          </p:nvPr>
        </p:nvSpPr>
        <p:spPr/>
        <p:txBody>
          <a:bodyPr/>
          <a:lstStyle/>
          <a:p>
            <a:fld id="{603FD76B-87BB-4C7D-B424-6F19C3BEAA17}" type="datetimeFigureOut">
              <a:rPr lang="en-GB" smtClean="0"/>
              <a:t>01/03/2024</a:t>
            </a:fld>
            <a:endParaRPr lang="en-GB"/>
          </a:p>
        </p:txBody>
      </p:sp>
      <p:sp>
        <p:nvSpPr>
          <p:cNvPr id="5" name="Footer Placeholder 4">
            <a:extLst>
              <a:ext uri="{FF2B5EF4-FFF2-40B4-BE49-F238E27FC236}">
                <a16:creationId xmlns:a16="http://schemas.microsoft.com/office/drawing/2014/main" id="{5FEB8B98-2C30-6475-F45F-69AB2D1A8B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ED8688-37BA-A34C-1266-CD45017B3606}"/>
              </a:ext>
            </a:extLst>
          </p:cNvPr>
          <p:cNvSpPr>
            <a:spLocks noGrp="1"/>
          </p:cNvSpPr>
          <p:nvPr>
            <p:ph type="sldNum" sz="quarter" idx="12"/>
          </p:nvPr>
        </p:nvSpPr>
        <p:spPr/>
        <p:txBody>
          <a:bodyPr/>
          <a:lstStyle/>
          <a:p>
            <a:fld id="{A51607D0-8475-4289-BD09-149950253FC3}" type="slidenum">
              <a:rPr lang="en-GB" smtClean="0"/>
              <a:t>‹#›</a:t>
            </a:fld>
            <a:endParaRPr lang="en-GB"/>
          </a:p>
        </p:txBody>
      </p:sp>
    </p:spTree>
    <p:extLst>
      <p:ext uri="{BB962C8B-B14F-4D97-AF65-F5344CB8AC3E}">
        <p14:creationId xmlns:p14="http://schemas.microsoft.com/office/powerpoint/2010/main" val="3006126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36AF1-89D9-CBCA-6254-C1D52AF0459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80F65A5-99CB-DA7A-E8B6-6354FB3CCD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D28DD99-1175-467F-D9A7-596EDBD510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B0C6191-CB13-1189-AD69-2D53821E9BF9}"/>
              </a:ext>
            </a:extLst>
          </p:cNvPr>
          <p:cNvSpPr>
            <a:spLocks noGrp="1"/>
          </p:cNvSpPr>
          <p:nvPr>
            <p:ph type="dt" sz="half" idx="10"/>
          </p:nvPr>
        </p:nvSpPr>
        <p:spPr/>
        <p:txBody>
          <a:bodyPr/>
          <a:lstStyle/>
          <a:p>
            <a:fld id="{603FD76B-87BB-4C7D-B424-6F19C3BEAA17}" type="datetimeFigureOut">
              <a:rPr lang="en-GB" smtClean="0"/>
              <a:t>01/03/2024</a:t>
            </a:fld>
            <a:endParaRPr lang="en-GB"/>
          </a:p>
        </p:txBody>
      </p:sp>
      <p:sp>
        <p:nvSpPr>
          <p:cNvPr id="6" name="Footer Placeholder 5">
            <a:extLst>
              <a:ext uri="{FF2B5EF4-FFF2-40B4-BE49-F238E27FC236}">
                <a16:creationId xmlns:a16="http://schemas.microsoft.com/office/drawing/2014/main" id="{8062C035-2275-8717-FC2A-C2D968885D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2C7EB4-766F-613D-D98C-F710132175DC}"/>
              </a:ext>
            </a:extLst>
          </p:cNvPr>
          <p:cNvSpPr>
            <a:spLocks noGrp="1"/>
          </p:cNvSpPr>
          <p:nvPr>
            <p:ph type="sldNum" sz="quarter" idx="12"/>
          </p:nvPr>
        </p:nvSpPr>
        <p:spPr/>
        <p:txBody>
          <a:bodyPr/>
          <a:lstStyle/>
          <a:p>
            <a:fld id="{A51607D0-8475-4289-BD09-149950253FC3}" type="slidenum">
              <a:rPr lang="en-GB" smtClean="0"/>
              <a:t>‹#›</a:t>
            </a:fld>
            <a:endParaRPr lang="en-GB"/>
          </a:p>
        </p:txBody>
      </p:sp>
    </p:spTree>
    <p:extLst>
      <p:ext uri="{BB962C8B-B14F-4D97-AF65-F5344CB8AC3E}">
        <p14:creationId xmlns:p14="http://schemas.microsoft.com/office/powerpoint/2010/main" val="3052045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C3B85-71F9-E697-EFED-2CBE5F86A52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C75FD4B-04D6-D2F4-64F4-9259E0AE8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51B20E1-7200-A122-090E-0A532A0002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173892-908E-BE86-FFD6-79993D894E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1987DA-EAE9-8841-9E73-6A5BD3F229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8039E7-C1CB-87E5-55E2-C2633852BB01}"/>
              </a:ext>
            </a:extLst>
          </p:cNvPr>
          <p:cNvSpPr>
            <a:spLocks noGrp="1"/>
          </p:cNvSpPr>
          <p:nvPr>
            <p:ph type="dt" sz="half" idx="10"/>
          </p:nvPr>
        </p:nvSpPr>
        <p:spPr/>
        <p:txBody>
          <a:bodyPr/>
          <a:lstStyle/>
          <a:p>
            <a:fld id="{603FD76B-87BB-4C7D-B424-6F19C3BEAA17}" type="datetimeFigureOut">
              <a:rPr lang="en-GB" smtClean="0"/>
              <a:t>01/03/2024</a:t>
            </a:fld>
            <a:endParaRPr lang="en-GB"/>
          </a:p>
        </p:txBody>
      </p:sp>
      <p:sp>
        <p:nvSpPr>
          <p:cNvPr id="8" name="Footer Placeholder 7">
            <a:extLst>
              <a:ext uri="{FF2B5EF4-FFF2-40B4-BE49-F238E27FC236}">
                <a16:creationId xmlns:a16="http://schemas.microsoft.com/office/drawing/2014/main" id="{A291DAA0-32F6-5F7E-4DF8-E909EA31BD5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265A9E-E2D5-16EF-89B1-FDF42591475F}"/>
              </a:ext>
            </a:extLst>
          </p:cNvPr>
          <p:cNvSpPr>
            <a:spLocks noGrp="1"/>
          </p:cNvSpPr>
          <p:nvPr>
            <p:ph type="sldNum" sz="quarter" idx="12"/>
          </p:nvPr>
        </p:nvSpPr>
        <p:spPr/>
        <p:txBody>
          <a:bodyPr/>
          <a:lstStyle/>
          <a:p>
            <a:fld id="{A51607D0-8475-4289-BD09-149950253FC3}" type="slidenum">
              <a:rPr lang="en-GB" smtClean="0"/>
              <a:t>‹#›</a:t>
            </a:fld>
            <a:endParaRPr lang="en-GB"/>
          </a:p>
        </p:txBody>
      </p:sp>
    </p:spTree>
    <p:extLst>
      <p:ext uri="{BB962C8B-B14F-4D97-AF65-F5344CB8AC3E}">
        <p14:creationId xmlns:p14="http://schemas.microsoft.com/office/powerpoint/2010/main" val="2265397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415D4-0773-81CC-E07E-3B8C1EE30EA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50F87A9-60F4-FFA7-09B4-03785CD5AA59}"/>
              </a:ext>
            </a:extLst>
          </p:cNvPr>
          <p:cNvSpPr>
            <a:spLocks noGrp="1"/>
          </p:cNvSpPr>
          <p:nvPr>
            <p:ph type="dt" sz="half" idx="10"/>
          </p:nvPr>
        </p:nvSpPr>
        <p:spPr/>
        <p:txBody>
          <a:bodyPr/>
          <a:lstStyle/>
          <a:p>
            <a:fld id="{603FD76B-87BB-4C7D-B424-6F19C3BEAA17}" type="datetimeFigureOut">
              <a:rPr lang="en-GB" smtClean="0"/>
              <a:t>01/03/2024</a:t>
            </a:fld>
            <a:endParaRPr lang="en-GB"/>
          </a:p>
        </p:txBody>
      </p:sp>
      <p:sp>
        <p:nvSpPr>
          <p:cNvPr id="4" name="Footer Placeholder 3">
            <a:extLst>
              <a:ext uri="{FF2B5EF4-FFF2-40B4-BE49-F238E27FC236}">
                <a16:creationId xmlns:a16="http://schemas.microsoft.com/office/drawing/2014/main" id="{BADD5C7B-224A-F7B8-D3F8-84A9A566F71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9944C20-C160-B07A-2CF3-A01F8DB4643A}"/>
              </a:ext>
            </a:extLst>
          </p:cNvPr>
          <p:cNvSpPr>
            <a:spLocks noGrp="1"/>
          </p:cNvSpPr>
          <p:nvPr>
            <p:ph type="sldNum" sz="quarter" idx="12"/>
          </p:nvPr>
        </p:nvSpPr>
        <p:spPr/>
        <p:txBody>
          <a:bodyPr/>
          <a:lstStyle/>
          <a:p>
            <a:fld id="{A51607D0-8475-4289-BD09-149950253FC3}" type="slidenum">
              <a:rPr lang="en-GB" smtClean="0"/>
              <a:t>‹#›</a:t>
            </a:fld>
            <a:endParaRPr lang="en-GB"/>
          </a:p>
        </p:txBody>
      </p:sp>
    </p:spTree>
    <p:extLst>
      <p:ext uri="{BB962C8B-B14F-4D97-AF65-F5344CB8AC3E}">
        <p14:creationId xmlns:p14="http://schemas.microsoft.com/office/powerpoint/2010/main" val="1821421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B11C96-92FE-10B7-6C91-C4361BCA3E38}"/>
              </a:ext>
            </a:extLst>
          </p:cNvPr>
          <p:cNvSpPr>
            <a:spLocks noGrp="1"/>
          </p:cNvSpPr>
          <p:nvPr>
            <p:ph type="dt" sz="half" idx="10"/>
          </p:nvPr>
        </p:nvSpPr>
        <p:spPr/>
        <p:txBody>
          <a:bodyPr/>
          <a:lstStyle/>
          <a:p>
            <a:fld id="{603FD76B-87BB-4C7D-B424-6F19C3BEAA17}" type="datetimeFigureOut">
              <a:rPr lang="en-GB" smtClean="0"/>
              <a:t>01/03/2024</a:t>
            </a:fld>
            <a:endParaRPr lang="en-GB"/>
          </a:p>
        </p:txBody>
      </p:sp>
      <p:sp>
        <p:nvSpPr>
          <p:cNvPr id="3" name="Footer Placeholder 2">
            <a:extLst>
              <a:ext uri="{FF2B5EF4-FFF2-40B4-BE49-F238E27FC236}">
                <a16:creationId xmlns:a16="http://schemas.microsoft.com/office/drawing/2014/main" id="{BCE6408D-0B4F-1416-F081-84BE411B01A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981BF91-957C-D433-FA4E-377AE4BC1F74}"/>
              </a:ext>
            </a:extLst>
          </p:cNvPr>
          <p:cNvSpPr>
            <a:spLocks noGrp="1"/>
          </p:cNvSpPr>
          <p:nvPr>
            <p:ph type="sldNum" sz="quarter" idx="12"/>
          </p:nvPr>
        </p:nvSpPr>
        <p:spPr/>
        <p:txBody>
          <a:bodyPr/>
          <a:lstStyle/>
          <a:p>
            <a:fld id="{A51607D0-8475-4289-BD09-149950253FC3}" type="slidenum">
              <a:rPr lang="en-GB" smtClean="0"/>
              <a:t>‹#›</a:t>
            </a:fld>
            <a:endParaRPr lang="en-GB"/>
          </a:p>
        </p:txBody>
      </p:sp>
    </p:spTree>
    <p:extLst>
      <p:ext uri="{BB962C8B-B14F-4D97-AF65-F5344CB8AC3E}">
        <p14:creationId xmlns:p14="http://schemas.microsoft.com/office/powerpoint/2010/main" val="3759102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17236-2952-B3B5-505E-CE9322CBF8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1930B8A-80D6-5EFB-1CB8-0C696529D0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CD0075F-6C3C-E869-5BB9-E8230A4245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5CB1DE-A6A0-FFE1-2B67-F34CCD9A669C}"/>
              </a:ext>
            </a:extLst>
          </p:cNvPr>
          <p:cNvSpPr>
            <a:spLocks noGrp="1"/>
          </p:cNvSpPr>
          <p:nvPr>
            <p:ph type="dt" sz="half" idx="10"/>
          </p:nvPr>
        </p:nvSpPr>
        <p:spPr/>
        <p:txBody>
          <a:bodyPr/>
          <a:lstStyle/>
          <a:p>
            <a:fld id="{603FD76B-87BB-4C7D-B424-6F19C3BEAA17}" type="datetimeFigureOut">
              <a:rPr lang="en-GB" smtClean="0"/>
              <a:t>01/03/2024</a:t>
            </a:fld>
            <a:endParaRPr lang="en-GB"/>
          </a:p>
        </p:txBody>
      </p:sp>
      <p:sp>
        <p:nvSpPr>
          <p:cNvPr id="6" name="Footer Placeholder 5">
            <a:extLst>
              <a:ext uri="{FF2B5EF4-FFF2-40B4-BE49-F238E27FC236}">
                <a16:creationId xmlns:a16="http://schemas.microsoft.com/office/drawing/2014/main" id="{6C53E7DC-C38C-3002-C5CA-C6CE730402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D023EE0-D360-4D33-9845-2953E4BE7AFB}"/>
              </a:ext>
            </a:extLst>
          </p:cNvPr>
          <p:cNvSpPr>
            <a:spLocks noGrp="1"/>
          </p:cNvSpPr>
          <p:nvPr>
            <p:ph type="sldNum" sz="quarter" idx="12"/>
          </p:nvPr>
        </p:nvSpPr>
        <p:spPr/>
        <p:txBody>
          <a:bodyPr/>
          <a:lstStyle/>
          <a:p>
            <a:fld id="{A51607D0-8475-4289-BD09-149950253FC3}" type="slidenum">
              <a:rPr lang="en-GB" smtClean="0"/>
              <a:t>‹#›</a:t>
            </a:fld>
            <a:endParaRPr lang="en-GB"/>
          </a:p>
        </p:txBody>
      </p:sp>
    </p:spTree>
    <p:extLst>
      <p:ext uri="{BB962C8B-B14F-4D97-AF65-F5344CB8AC3E}">
        <p14:creationId xmlns:p14="http://schemas.microsoft.com/office/powerpoint/2010/main" val="3849949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3354C-D08A-9700-29BA-9BB1BA7239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5D050FE-8B33-731D-6A23-AD1BB51DCA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435C792-73B8-308C-B2C3-4DAD1F51B4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90F1D0-2AC7-29BF-358E-B9EFFD057E00}"/>
              </a:ext>
            </a:extLst>
          </p:cNvPr>
          <p:cNvSpPr>
            <a:spLocks noGrp="1"/>
          </p:cNvSpPr>
          <p:nvPr>
            <p:ph type="dt" sz="half" idx="10"/>
          </p:nvPr>
        </p:nvSpPr>
        <p:spPr/>
        <p:txBody>
          <a:bodyPr/>
          <a:lstStyle/>
          <a:p>
            <a:fld id="{603FD76B-87BB-4C7D-B424-6F19C3BEAA17}" type="datetimeFigureOut">
              <a:rPr lang="en-GB" smtClean="0"/>
              <a:t>01/03/2024</a:t>
            </a:fld>
            <a:endParaRPr lang="en-GB"/>
          </a:p>
        </p:txBody>
      </p:sp>
      <p:sp>
        <p:nvSpPr>
          <p:cNvPr id="6" name="Footer Placeholder 5">
            <a:extLst>
              <a:ext uri="{FF2B5EF4-FFF2-40B4-BE49-F238E27FC236}">
                <a16:creationId xmlns:a16="http://schemas.microsoft.com/office/drawing/2014/main" id="{380531B6-8341-7B29-E4A3-0F44211C1E0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7706C5-BAFE-A818-F464-6DB9A1FA23E4}"/>
              </a:ext>
            </a:extLst>
          </p:cNvPr>
          <p:cNvSpPr>
            <a:spLocks noGrp="1"/>
          </p:cNvSpPr>
          <p:nvPr>
            <p:ph type="sldNum" sz="quarter" idx="12"/>
          </p:nvPr>
        </p:nvSpPr>
        <p:spPr/>
        <p:txBody>
          <a:bodyPr/>
          <a:lstStyle/>
          <a:p>
            <a:fld id="{A51607D0-8475-4289-BD09-149950253FC3}" type="slidenum">
              <a:rPr lang="en-GB" smtClean="0"/>
              <a:t>‹#›</a:t>
            </a:fld>
            <a:endParaRPr lang="en-GB"/>
          </a:p>
        </p:txBody>
      </p:sp>
    </p:spTree>
    <p:extLst>
      <p:ext uri="{BB962C8B-B14F-4D97-AF65-F5344CB8AC3E}">
        <p14:creationId xmlns:p14="http://schemas.microsoft.com/office/powerpoint/2010/main" val="339234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783D02-F605-CF67-B66F-F567B4EC90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1DE0710-D9C7-ED90-555E-D9E09FFA72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34C915-C0B5-20BE-7D6C-6527EEFABD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3FD76B-87BB-4C7D-B424-6F19C3BEAA17}" type="datetimeFigureOut">
              <a:rPr lang="en-GB" smtClean="0"/>
              <a:t>01/03/2024</a:t>
            </a:fld>
            <a:endParaRPr lang="en-GB"/>
          </a:p>
        </p:txBody>
      </p:sp>
      <p:sp>
        <p:nvSpPr>
          <p:cNvPr id="5" name="Footer Placeholder 4">
            <a:extLst>
              <a:ext uri="{FF2B5EF4-FFF2-40B4-BE49-F238E27FC236}">
                <a16:creationId xmlns:a16="http://schemas.microsoft.com/office/drawing/2014/main" id="{830B19E7-FC75-448F-BF1D-945136EF09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BCBC97F-2088-0A06-5689-5480885D8F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1607D0-8475-4289-BD09-149950253FC3}" type="slidenum">
              <a:rPr lang="en-GB" smtClean="0"/>
              <a:t>‹#›</a:t>
            </a:fld>
            <a:endParaRPr lang="en-GB"/>
          </a:p>
        </p:txBody>
      </p:sp>
    </p:spTree>
    <p:extLst>
      <p:ext uri="{BB962C8B-B14F-4D97-AF65-F5344CB8AC3E}">
        <p14:creationId xmlns:p14="http://schemas.microsoft.com/office/powerpoint/2010/main" val="2002308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085E7CA-2455-F160-2A19-F9CAB21FD4DD}"/>
              </a:ext>
            </a:extLst>
          </p:cNvPr>
          <p:cNvSpPr/>
          <p:nvPr/>
        </p:nvSpPr>
        <p:spPr>
          <a:xfrm>
            <a:off x="0" y="0"/>
            <a:ext cx="12192000" cy="6858000"/>
          </a:xfrm>
          <a:prstGeom prst="rect">
            <a:avLst/>
          </a:prstGeom>
          <a:solidFill>
            <a:srgbClr val="003B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7B6AA47A-2B38-4F28-43D0-D378BE786190}"/>
              </a:ext>
            </a:extLst>
          </p:cNvPr>
          <p:cNvPicPr>
            <a:picLocks noChangeAspect="1"/>
          </p:cNvPicPr>
          <p:nvPr/>
        </p:nvPicPr>
        <p:blipFill rotWithShape="1">
          <a:blip r:embed="rId2"/>
          <a:srcRect l="65013" b="74605"/>
          <a:stretch/>
        </p:blipFill>
        <p:spPr>
          <a:xfrm>
            <a:off x="-1" y="3782738"/>
            <a:ext cx="4236887" cy="3075262"/>
          </a:xfrm>
          <a:prstGeom prst="rect">
            <a:avLst/>
          </a:prstGeom>
        </p:spPr>
      </p:pic>
      <p:pic>
        <p:nvPicPr>
          <p:cNvPr id="6" name="Picture 5" descr="A blue text on a black background&#10;&#10;Description automatically generated">
            <a:extLst>
              <a:ext uri="{FF2B5EF4-FFF2-40B4-BE49-F238E27FC236}">
                <a16:creationId xmlns:a16="http://schemas.microsoft.com/office/drawing/2014/main" id="{25CBD754-F8AE-E746-C4FD-1E83C254D54C}"/>
              </a:ext>
            </a:extLst>
          </p:cNvPr>
          <p:cNvPicPr>
            <a:picLocks noChangeAspect="1"/>
          </p:cNvPicPr>
          <p:nvPr/>
        </p:nvPicPr>
        <p:blipFill>
          <a:blip r:embed="rId3">
            <a:duotone>
              <a:schemeClr val="bg2">
                <a:shade val="45000"/>
                <a:satMod val="135000"/>
              </a:schemeClr>
              <a:prstClr val="white"/>
            </a:duotone>
            <a:extLst>
              <a:ext uri="{BEBA8EAE-BF5A-486C-A8C5-ECC9F3942E4B}">
                <a14:imgProps xmlns:a14="http://schemas.microsoft.com/office/drawing/2010/main">
                  <a14:imgLayer r:embed="rId4">
                    <a14:imgEffect>
                      <a14:artisticPhotocopy detail="0"/>
                    </a14:imgEffect>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0296000" y="6321600"/>
            <a:ext cx="1620000" cy="337793"/>
          </a:xfrm>
          <a:prstGeom prst="rect">
            <a:avLst/>
          </a:prstGeom>
          <a:noFill/>
        </p:spPr>
      </p:pic>
      <p:grpSp>
        <p:nvGrpSpPr>
          <p:cNvPr id="14" name="Group 13">
            <a:extLst>
              <a:ext uri="{FF2B5EF4-FFF2-40B4-BE49-F238E27FC236}">
                <a16:creationId xmlns:a16="http://schemas.microsoft.com/office/drawing/2014/main" id="{3D0C61C1-2A67-2980-FA3E-BD94D5FDBF43}"/>
              </a:ext>
            </a:extLst>
          </p:cNvPr>
          <p:cNvGrpSpPr/>
          <p:nvPr/>
        </p:nvGrpSpPr>
        <p:grpSpPr>
          <a:xfrm>
            <a:off x="1898698" y="1672767"/>
            <a:ext cx="8394605" cy="3512466"/>
            <a:chOff x="1898698" y="2274838"/>
            <a:chExt cx="8394605" cy="3512466"/>
          </a:xfrm>
        </p:grpSpPr>
        <p:sp>
          <p:nvSpPr>
            <p:cNvPr id="7" name="TextBox 6">
              <a:extLst>
                <a:ext uri="{FF2B5EF4-FFF2-40B4-BE49-F238E27FC236}">
                  <a16:creationId xmlns:a16="http://schemas.microsoft.com/office/drawing/2014/main" id="{389B192C-A441-C9D7-D414-9693CC9F7C28}"/>
                </a:ext>
              </a:extLst>
            </p:cNvPr>
            <p:cNvSpPr txBox="1"/>
            <p:nvPr/>
          </p:nvSpPr>
          <p:spPr>
            <a:xfrm>
              <a:off x="1898698" y="2274838"/>
              <a:ext cx="8394605" cy="2308324"/>
            </a:xfrm>
            <a:prstGeom prst="rect">
              <a:avLst/>
            </a:prstGeom>
          </p:spPr>
          <p:txBody>
            <a:bodyPr vert="horz" lIns="91440" tIns="45720" rIns="91440" bIns="45720" rtlCol="0" anchor="ctr">
              <a:normAutofit/>
            </a:bodyPr>
            <a:lstStyle>
              <a:lvl1pPr algn="ctr">
                <a:lnSpc>
                  <a:spcPct val="90000"/>
                </a:lnSpc>
                <a:spcBef>
                  <a:spcPct val="0"/>
                </a:spcBef>
                <a:buNone/>
                <a:defRPr sz="4000">
                  <a:solidFill>
                    <a:schemeClr val="bg1"/>
                  </a:solidFill>
                  <a:latin typeface="Plus Jakarta Sans" pitchFamily="2" charset="0"/>
                  <a:ea typeface="+mj-ea"/>
                  <a:cs typeface="+mj-cs"/>
                </a:defRPr>
              </a:lvl1pPr>
            </a:lstStyle>
            <a:p>
              <a:pPr>
                <a:lnSpc>
                  <a:spcPct val="100000"/>
                </a:lnSpc>
              </a:pPr>
              <a:r>
                <a:rPr lang="en-GB" sz="3400" dirty="0">
                  <a:latin typeface="Plus Jakarta Sans"/>
                </a:rPr>
                <a:t>Responding to the Residents Survey: </a:t>
              </a:r>
            </a:p>
            <a:p>
              <a:pPr>
                <a:lnSpc>
                  <a:spcPct val="100000"/>
                </a:lnSpc>
              </a:pPr>
              <a:r>
                <a:rPr lang="en-GB" sz="3400" dirty="0">
                  <a:latin typeface="Plus Jakarta Sans"/>
                </a:rPr>
                <a:t>Achieving 95% Satisfaction in 2024</a:t>
              </a:r>
              <a:endParaRPr lang="en-GB" sz="3400" dirty="0"/>
            </a:p>
          </p:txBody>
        </p:sp>
        <p:sp>
          <p:nvSpPr>
            <p:cNvPr id="10" name="TextBox 9">
              <a:extLst>
                <a:ext uri="{FF2B5EF4-FFF2-40B4-BE49-F238E27FC236}">
                  <a16:creationId xmlns:a16="http://schemas.microsoft.com/office/drawing/2014/main" id="{1547CC24-39C1-E7BE-658F-5E928FC87BE2}"/>
                </a:ext>
              </a:extLst>
            </p:cNvPr>
            <p:cNvSpPr txBox="1"/>
            <p:nvPr/>
          </p:nvSpPr>
          <p:spPr>
            <a:xfrm>
              <a:off x="4150322" y="5030174"/>
              <a:ext cx="3891356" cy="757130"/>
            </a:xfrm>
            <a:prstGeom prst="rect">
              <a:avLst/>
            </a:prstGeom>
          </p:spPr>
          <p:txBody>
            <a:bodyPr vert="horz" lIns="91440" tIns="45720" rIns="91440" bIns="45720" rtlCol="0" anchor="ctr">
              <a:normAutofit/>
            </a:bodyPr>
            <a:lstStyle>
              <a:lvl1pPr indent="0" algn="ctr">
                <a:lnSpc>
                  <a:spcPct val="90000"/>
                </a:lnSpc>
                <a:spcBef>
                  <a:spcPts val="1000"/>
                </a:spcBef>
                <a:buFont typeface="Arial" panose="020B0604020202020204" pitchFamily="34" charset="0"/>
                <a:buNone/>
                <a:defRPr sz="2400">
                  <a:solidFill>
                    <a:schemeClr val="bg1"/>
                  </a:solidFill>
                  <a:latin typeface="Plus Jakarta Sans Light" pitchFamily="2" charset="0"/>
                  <a:cs typeface="Plus Jakarta Sans Light" pitchFamily="2" charset="0"/>
                </a:defRPr>
              </a:lvl1pPr>
              <a:lvl2pPr indent="0" algn="ctr">
                <a:lnSpc>
                  <a:spcPct val="90000"/>
                </a:lnSpc>
                <a:spcBef>
                  <a:spcPts val="500"/>
                </a:spcBef>
                <a:buFont typeface="Arial" panose="020B0604020202020204" pitchFamily="34" charset="0"/>
                <a:buNone/>
                <a:defRPr sz="2000"/>
              </a:lvl2pPr>
              <a:lvl3pPr indent="0" algn="ctr">
                <a:lnSpc>
                  <a:spcPct val="90000"/>
                </a:lnSpc>
                <a:spcBef>
                  <a:spcPts val="500"/>
                </a:spcBef>
                <a:buFont typeface="Arial" panose="020B0604020202020204" pitchFamily="34" charset="0"/>
                <a:buNone/>
              </a:lvl3pPr>
              <a:lvl4pPr indent="0" algn="ctr">
                <a:lnSpc>
                  <a:spcPct val="90000"/>
                </a:lnSpc>
                <a:spcBef>
                  <a:spcPts val="500"/>
                </a:spcBef>
                <a:buFont typeface="Arial" panose="020B0604020202020204" pitchFamily="34" charset="0"/>
                <a:buNone/>
                <a:defRPr sz="1600"/>
              </a:lvl4pPr>
              <a:lvl5pPr indent="0" algn="ctr">
                <a:lnSpc>
                  <a:spcPct val="90000"/>
                </a:lnSpc>
                <a:spcBef>
                  <a:spcPts val="500"/>
                </a:spcBef>
                <a:buFont typeface="Arial" panose="020B0604020202020204" pitchFamily="34" charset="0"/>
                <a:buNone/>
                <a:defRPr sz="1600"/>
              </a:lvl5pPr>
              <a:lvl6pPr indent="0" algn="ctr">
                <a:lnSpc>
                  <a:spcPct val="90000"/>
                </a:lnSpc>
                <a:spcBef>
                  <a:spcPts val="500"/>
                </a:spcBef>
                <a:buFont typeface="Arial" panose="020B0604020202020204" pitchFamily="34" charset="0"/>
                <a:buNone/>
                <a:defRPr sz="1600"/>
              </a:lvl6pPr>
              <a:lvl7pPr indent="0" algn="ctr">
                <a:lnSpc>
                  <a:spcPct val="90000"/>
                </a:lnSpc>
                <a:spcBef>
                  <a:spcPts val="500"/>
                </a:spcBef>
                <a:buFont typeface="Arial" panose="020B0604020202020204" pitchFamily="34" charset="0"/>
                <a:buNone/>
                <a:defRPr sz="1600"/>
              </a:lvl7pPr>
              <a:lvl8pPr indent="0" algn="ctr">
                <a:lnSpc>
                  <a:spcPct val="90000"/>
                </a:lnSpc>
                <a:spcBef>
                  <a:spcPts val="500"/>
                </a:spcBef>
                <a:buFont typeface="Arial" panose="020B0604020202020204" pitchFamily="34" charset="0"/>
                <a:buNone/>
                <a:defRPr sz="1600"/>
              </a:lvl8pPr>
              <a:lvl9pPr indent="0" algn="ctr">
                <a:lnSpc>
                  <a:spcPct val="90000"/>
                </a:lnSpc>
                <a:spcBef>
                  <a:spcPts val="500"/>
                </a:spcBef>
                <a:buFont typeface="Arial" panose="020B0604020202020204" pitchFamily="34" charset="0"/>
                <a:buNone/>
                <a:defRPr sz="1600"/>
              </a:lvl9pPr>
            </a:lstStyle>
            <a:p>
              <a:endParaRPr lang="en-GB" sz="1800" dirty="0"/>
            </a:p>
          </p:txBody>
        </p:sp>
      </p:grpSp>
    </p:spTree>
    <p:extLst>
      <p:ext uri="{BB962C8B-B14F-4D97-AF65-F5344CB8AC3E}">
        <p14:creationId xmlns:p14="http://schemas.microsoft.com/office/powerpoint/2010/main" val="2512307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86778ED-EDC1-6B5D-44F8-57C6450D162F}"/>
              </a:ext>
            </a:extLst>
          </p:cNvPr>
          <p:cNvPicPr>
            <a:picLocks noChangeAspect="1"/>
          </p:cNvPicPr>
          <p:nvPr/>
        </p:nvPicPr>
        <p:blipFill rotWithShape="1">
          <a:blip r:embed="rId2"/>
          <a:srcRect l="67868" t="16691" b="27512"/>
          <a:stretch/>
        </p:blipFill>
        <p:spPr>
          <a:xfrm>
            <a:off x="-59635" y="66260"/>
            <a:ext cx="3949430" cy="6858001"/>
          </a:xfrm>
          <a:prstGeom prst="rect">
            <a:avLst/>
          </a:prstGeom>
        </p:spPr>
      </p:pic>
      <p:sp>
        <p:nvSpPr>
          <p:cNvPr id="2" name="Title 1">
            <a:extLst>
              <a:ext uri="{FF2B5EF4-FFF2-40B4-BE49-F238E27FC236}">
                <a16:creationId xmlns:a16="http://schemas.microsoft.com/office/drawing/2014/main" id="{E6626E92-993E-0131-73A8-86FB266AE479}"/>
              </a:ext>
            </a:extLst>
          </p:cNvPr>
          <p:cNvSpPr>
            <a:spLocks noGrp="1"/>
          </p:cNvSpPr>
          <p:nvPr>
            <p:ph type="title"/>
          </p:nvPr>
        </p:nvSpPr>
        <p:spPr>
          <a:xfrm>
            <a:off x="360000" y="519930"/>
            <a:ext cx="2795251" cy="5567891"/>
          </a:xfrm>
        </p:spPr>
        <p:txBody>
          <a:bodyPr>
            <a:normAutofit/>
          </a:bodyPr>
          <a:lstStyle/>
          <a:p>
            <a:r>
              <a:rPr lang="en-GB" sz="3400" dirty="0">
                <a:solidFill>
                  <a:schemeClr val="bg1"/>
                </a:solidFill>
                <a:latin typeface="Plus Jakarta Sans"/>
              </a:rPr>
              <a:t>Emerging Themes</a:t>
            </a:r>
          </a:p>
        </p:txBody>
      </p:sp>
      <p:pic>
        <p:nvPicPr>
          <p:cNvPr id="8" name="Picture 7" descr="A blue text on a black background&#10;&#10;Description automatically generated">
            <a:extLst>
              <a:ext uri="{FF2B5EF4-FFF2-40B4-BE49-F238E27FC236}">
                <a16:creationId xmlns:a16="http://schemas.microsoft.com/office/drawing/2014/main" id="{3F3D7522-3F50-2DCC-E529-4F8F8B3506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4500" y="6323202"/>
            <a:ext cx="1620000" cy="337793"/>
          </a:xfrm>
          <a:prstGeom prst="rect">
            <a:avLst/>
          </a:prstGeom>
        </p:spPr>
      </p:pic>
      <p:sp>
        <p:nvSpPr>
          <p:cNvPr id="5" name="Content Placeholder 4">
            <a:extLst>
              <a:ext uri="{FF2B5EF4-FFF2-40B4-BE49-F238E27FC236}">
                <a16:creationId xmlns:a16="http://schemas.microsoft.com/office/drawing/2014/main" id="{85E215D5-E462-5477-7061-CF110D8DDE55}"/>
              </a:ext>
            </a:extLst>
          </p:cNvPr>
          <p:cNvSpPr>
            <a:spLocks noGrp="1"/>
          </p:cNvSpPr>
          <p:nvPr>
            <p:ph idx="1"/>
          </p:nvPr>
        </p:nvSpPr>
        <p:spPr>
          <a:xfrm>
            <a:off x="4200939" y="636104"/>
            <a:ext cx="7152861" cy="6024891"/>
          </a:xfrm>
        </p:spPr>
        <p:txBody>
          <a:bodyPr vert="horz" lIns="91440" tIns="45720" rIns="91440" bIns="45720" rtlCol="0" anchor="t">
            <a:normAutofit/>
          </a:bodyPr>
          <a:lstStyle/>
          <a:p>
            <a:pPr marL="514350" indent="-514350">
              <a:buAutoNum type="arabicPeriod"/>
            </a:pPr>
            <a:endParaRPr lang="en-GB" dirty="0">
              <a:cs typeface="Calibri" panose="020F0502020204030204"/>
            </a:endParaRPr>
          </a:p>
          <a:p>
            <a:pPr marL="514350" indent="-514350">
              <a:buAutoNum type="arabicPeriod"/>
            </a:pPr>
            <a:endParaRPr lang="en-GB" dirty="0">
              <a:cs typeface="Calibri" panose="020F0502020204030204"/>
            </a:endParaRPr>
          </a:p>
          <a:p>
            <a:pPr marL="514350" indent="-514350">
              <a:buAutoNum type="arabicPeriod"/>
            </a:pPr>
            <a:endParaRPr lang="en-GB" dirty="0">
              <a:cs typeface="Calibri" panose="020F0502020204030204"/>
            </a:endParaRPr>
          </a:p>
          <a:p>
            <a:pPr marL="514350" indent="-514350" algn="just">
              <a:buAutoNum type="arabicPeriod"/>
            </a:pPr>
            <a:r>
              <a:rPr lang="en-GB">
                <a:cs typeface="Calibri" panose="020F0502020204030204"/>
              </a:rPr>
              <a:t>Complaints </a:t>
            </a:r>
          </a:p>
          <a:p>
            <a:pPr marL="514350" indent="-514350" algn="just">
              <a:buAutoNum type="arabicPeriod"/>
            </a:pPr>
            <a:r>
              <a:rPr lang="en-GB" dirty="0">
                <a:cs typeface="Calibri" panose="020F0502020204030204"/>
              </a:rPr>
              <a:t>Services and Facilities</a:t>
            </a:r>
          </a:p>
          <a:p>
            <a:pPr marL="514350" indent="-514350" algn="just">
              <a:buAutoNum type="arabicPeriod"/>
            </a:pPr>
            <a:r>
              <a:rPr lang="en-GB" dirty="0">
                <a:cs typeface="Calibri" panose="020F0502020204030204"/>
              </a:rPr>
              <a:t>Value for Money</a:t>
            </a:r>
          </a:p>
          <a:p>
            <a:pPr marL="514350" indent="-514350" algn="just">
              <a:buAutoNum type="arabicPeriod"/>
            </a:pPr>
            <a:r>
              <a:rPr lang="en-GB" dirty="0">
                <a:cs typeface="Calibri" panose="020F0502020204030204"/>
              </a:rPr>
              <a:t>Communication</a:t>
            </a:r>
          </a:p>
        </p:txBody>
      </p:sp>
    </p:spTree>
    <p:extLst>
      <p:ext uri="{BB962C8B-B14F-4D97-AF65-F5344CB8AC3E}">
        <p14:creationId xmlns:p14="http://schemas.microsoft.com/office/powerpoint/2010/main" val="2545936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98D4BD4-EFDD-3D54-7AD4-DD7ECE61EF83}"/>
              </a:ext>
            </a:extLst>
          </p:cNvPr>
          <p:cNvPicPr>
            <a:picLocks noChangeAspect="1"/>
          </p:cNvPicPr>
          <p:nvPr/>
        </p:nvPicPr>
        <p:blipFill rotWithShape="1">
          <a:blip r:embed="rId2"/>
          <a:srcRect l="61996" t="29116" b="14937"/>
          <a:stretch/>
        </p:blipFill>
        <p:spPr>
          <a:xfrm>
            <a:off x="0" y="59635"/>
            <a:ext cx="4903304" cy="6765204"/>
          </a:xfrm>
          <a:prstGeom prst="rect">
            <a:avLst/>
          </a:prstGeom>
        </p:spPr>
      </p:pic>
      <p:pic>
        <p:nvPicPr>
          <p:cNvPr id="8" name="Picture 7" descr="A blue text on a black background&#10;&#10;Description automatically generated">
            <a:extLst>
              <a:ext uri="{FF2B5EF4-FFF2-40B4-BE49-F238E27FC236}">
                <a16:creationId xmlns:a16="http://schemas.microsoft.com/office/drawing/2014/main" id="{3F3D7522-3F50-2DCC-E529-4F8F8B3506A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0294500" y="6323202"/>
            <a:ext cx="1620000" cy="337793"/>
          </a:xfrm>
          <a:prstGeom prst="rect">
            <a:avLst/>
          </a:prstGeom>
        </p:spPr>
      </p:pic>
      <p:sp>
        <p:nvSpPr>
          <p:cNvPr id="6" name="Title 1">
            <a:extLst>
              <a:ext uri="{FF2B5EF4-FFF2-40B4-BE49-F238E27FC236}">
                <a16:creationId xmlns:a16="http://schemas.microsoft.com/office/drawing/2014/main" id="{E6316EB0-8A47-C7AE-FC00-BD887771C8D4}"/>
              </a:ext>
            </a:extLst>
          </p:cNvPr>
          <p:cNvSpPr txBox="1">
            <a:spLocks/>
          </p:cNvSpPr>
          <p:nvPr/>
        </p:nvSpPr>
        <p:spPr>
          <a:xfrm>
            <a:off x="0" y="736600"/>
            <a:ext cx="3973846" cy="5384800"/>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800" dirty="0">
                <a:solidFill>
                  <a:schemeClr val="bg1"/>
                </a:solidFill>
                <a:latin typeface="Plus Jakarta Sans"/>
                <a:cs typeface="Plus Jakarta Sans" pitchFamily="2" charset="0"/>
              </a:rPr>
              <a:t>Complaints</a:t>
            </a:r>
            <a:endParaRPr lang="en-US" sz="2800" dirty="0">
              <a:solidFill>
                <a:schemeClr val="bg1"/>
              </a:solidFill>
              <a:cs typeface="Calibri Light"/>
            </a:endParaRPr>
          </a:p>
          <a:p>
            <a:pPr algn="l"/>
            <a:endParaRPr lang="en-GB" sz="2800" dirty="0">
              <a:solidFill>
                <a:schemeClr val="bg1"/>
              </a:solidFill>
              <a:latin typeface="Plus Jakarta Sans"/>
              <a:cs typeface="Plus Jakarta Sans" pitchFamily="2" charset="0"/>
            </a:endParaRPr>
          </a:p>
          <a:p>
            <a:pPr algn="l"/>
            <a:r>
              <a:rPr lang="en-GB" sz="1600" dirty="0">
                <a:solidFill>
                  <a:schemeClr val="bg1"/>
                </a:solidFill>
                <a:latin typeface="Plus Jakarta Sans"/>
                <a:cs typeface="Plus Jakarta Sans" pitchFamily="2" charset="0"/>
              </a:rPr>
              <a:t>Measures of success:</a:t>
            </a:r>
            <a:endParaRPr lang="en-GB" sz="1600" dirty="0">
              <a:solidFill>
                <a:schemeClr val="bg1"/>
              </a:solidFill>
              <a:cs typeface="Calibri Light"/>
            </a:endParaRPr>
          </a:p>
          <a:p>
            <a:pPr algn="l"/>
            <a:endParaRPr lang="en-GB" sz="1600" dirty="0">
              <a:solidFill>
                <a:schemeClr val="bg1"/>
              </a:solidFill>
              <a:latin typeface="Plus Jakarta Sans"/>
              <a:cs typeface="Plus Jakarta Sans" pitchFamily="2" charset="0"/>
            </a:endParaRPr>
          </a:p>
          <a:p>
            <a:pPr algn="l"/>
            <a:r>
              <a:rPr lang="en-GB" sz="1600" dirty="0">
                <a:solidFill>
                  <a:schemeClr val="bg1"/>
                </a:solidFill>
                <a:latin typeface="Plus Jakarta Sans"/>
                <a:cs typeface="Plus Jakarta Sans" pitchFamily="2" charset="0"/>
              </a:rPr>
              <a:t>Complaints handling to improve from 55% to 65% (upper quartile) </a:t>
            </a:r>
            <a:endParaRPr lang="en-GB" sz="1600" dirty="0">
              <a:solidFill>
                <a:schemeClr val="bg1"/>
              </a:solidFill>
              <a:latin typeface="Plus Jakarta Sans"/>
            </a:endParaRPr>
          </a:p>
          <a:p>
            <a:pPr marL="285750" indent="-285750" algn="l">
              <a:buFont typeface="Arial"/>
              <a:buChar char="•"/>
            </a:pPr>
            <a:endParaRPr lang="en-GB" sz="1600" dirty="0">
              <a:solidFill>
                <a:schemeClr val="bg1"/>
              </a:solidFill>
              <a:latin typeface="Plus Jakarta Sans"/>
              <a:cs typeface="Plus Jakarta Sans" pitchFamily="2" charset="0"/>
            </a:endParaRPr>
          </a:p>
          <a:p>
            <a:pPr algn="l"/>
            <a:r>
              <a:rPr lang="en-GB" sz="1600" dirty="0">
                <a:solidFill>
                  <a:schemeClr val="bg1"/>
                </a:solidFill>
                <a:latin typeface="Plus Jakarta Sans"/>
                <a:cs typeface="Plus Jakarta Sans" pitchFamily="2" charset="0"/>
              </a:rPr>
              <a:t>No Ombudsman Service Failures from 2023/24</a:t>
            </a:r>
          </a:p>
          <a:p>
            <a:pPr algn="l"/>
            <a:endParaRPr lang="en-GB" sz="1600" dirty="0">
              <a:solidFill>
                <a:schemeClr val="bg1"/>
              </a:solidFill>
              <a:latin typeface="Plus Jakarta Sans"/>
              <a:cs typeface="Plus Jakarta Sans" pitchFamily="2" charset="0"/>
            </a:endParaRPr>
          </a:p>
          <a:p>
            <a:pPr algn="l"/>
            <a:r>
              <a:rPr lang="en-GB" sz="1600" dirty="0">
                <a:solidFill>
                  <a:schemeClr val="bg1"/>
                </a:solidFill>
                <a:latin typeface="Plus Jakarta Sans"/>
                <a:cs typeface="Plus Jakarta Sans" pitchFamily="2" charset="0"/>
              </a:rPr>
              <a:t>Listen and acts increases from 77% to 95%</a:t>
            </a:r>
          </a:p>
          <a:p>
            <a:pPr algn="l"/>
            <a:endParaRPr lang="en-GB" sz="1600" dirty="0">
              <a:solidFill>
                <a:schemeClr val="bg1"/>
              </a:solidFill>
              <a:latin typeface="Plus Jakarta Sans"/>
              <a:cs typeface="Plus Jakarta Sans" pitchFamily="2" charset="0"/>
            </a:endParaRPr>
          </a:p>
        </p:txBody>
      </p:sp>
      <p:graphicFrame>
        <p:nvGraphicFramePr>
          <p:cNvPr id="2" name="Table 1">
            <a:extLst>
              <a:ext uri="{FF2B5EF4-FFF2-40B4-BE49-F238E27FC236}">
                <a16:creationId xmlns:a16="http://schemas.microsoft.com/office/drawing/2014/main" id="{899C29DC-0662-9F65-90E8-01FEBE7A69EE}"/>
              </a:ext>
            </a:extLst>
          </p:cNvPr>
          <p:cNvGraphicFramePr>
            <a:graphicFrameLocks noGrp="1"/>
          </p:cNvGraphicFramePr>
          <p:nvPr>
            <p:extLst>
              <p:ext uri="{D42A27DB-BD31-4B8C-83A1-F6EECF244321}">
                <p14:modId xmlns:p14="http://schemas.microsoft.com/office/powerpoint/2010/main" val="4139852078"/>
              </p:ext>
            </p:extLst>
          </p:nvPr>
        </p:nvGraphicFramePr>
        <p:xfrm>
          <a:off x="4982817" y="534798"/>
          <a:ext cx="6685722" cy="4927515"/>
        </p:xfrm>
        <a:graphic>
          <a:graphicData uri="http://schemas.openxmlformats.org/drawingml/2006/table">
            <a:tbl>
              <a:tblPr/>
              <a:tblGrid>
                <a:gridCol w="6685722">
                  <a:extLst>
                    <a:ext uri="{9D8B030D-6E8A-4147-A177-3AD203B41FA5}">
                      <a16:colId xmlns:a16="http://schemas.microsoft.com/office/drawing/2014/main" val="3708331778"/>
                    </a:ext>
                  </a:extLst>
                </a:gridCol>
              </a:tblGrid>
              <a:tr h="1492280">
                <a:tc>
                  <a:txBody>
                    <a:bodyPr/>
                    <a:lstStyle/>
                    <a:p>
                      <a:pPr fontAlgn="t"/>
                      <a:endParaRPr lang="en-GB" b="1" i="0" dirty="0">
                        <a:effectLst/>
                      </a:endParaRPr>
                    </a:p>
                    <a:p>
                      <a:pPr fontAlgn="t"/>
                      <a:endParaRPr lang="en-GB" b="1" i="0" dirty="0">
                        <a:effectLst/>
                      </a:endParaRPr>
                    </a:p>
                    <a:p>
                      <a:pPr fontAlgn="t"/>
                      <a:endParaRPr lang="en-GB" b="1" i="0" dirty="0">
                        <a:effectLst/>
                      </a:endParaRPr>
                    </a:p>
                    <a:p>
                      <a:pPr fontAlgn="t"/>
                      <a:endParaRPr lang="en-GB" b="1" i="0" dirty="0">
                        <a:effectLst/>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82356137"/>
                  </a:ext>
                </a:extLst>
              </a:tr>
              <a:tr h="1534183">
                <a:tc>
                  <a:txBody>
                    <a:bodyPr/>
                    <a:lstStyle/>
                    <a:p>
                      <a:pPr fontAlgn="t"/>
                      <a:endParaRPr lang="en-GB" b="0" i="0" dirty="0">
                        <a:effectLst/>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64663442"/>
                  </a:ext>
                </a:extLst>
              </a:tr>
              <a:tr h="1901052">
                <a:tc>
                  <a:txBody>
                    <a:bodyPr/>
                    <a:lstStyle/>
                    <a:p>
                      <a:pPr fontAlgn="t"/>
                      <a:endParaRPr lang="en-GB" b="0" i="0" dirty="0">
                        <a:effectLst/>
                      </a:endParaRPr>
                    </a:p>
                    <a:p>
                      <a:pPr fontAlgn="t"/>
                      <a:endParaRPr lang="en-GB" b="0" i="0" dirty="0">
                        <a:effectLst/>
                      </a:endParaRPr>
                    </a:p>
                    <a:p>
                      <a:pPr fontAlgn="t"/>
                      <a:endParaRPr lang="en-GB" b="0" i="0" dirty="0">
                        <a:effectLst/>
                      </a:endParaRPr>
                    </a:p>
                    <a:p>
                      <a:pPr fontAlgn="t"/>
                      <a:endParaRPr lang="en-GB" b="0" i="0" dirty="0">
                        <a:effectLst/>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29968794"/>
                  </a:ext>
                </a:extLst>
              </a:tr>
            </a:tbl>
          </a:graphicData>
        </a:graphic>
      </p:graphicFrame>
      <p:sp>
        <p:nvSpPr>
          <p:cNvPr id="10" name="Rectangle: Rounded Corners 9">
            <a:extLst>
              <a:ext uri="{FF2B5EF4-FFF2-40B4-BE49-F238E27FC236}">
                <a16:creationId xmlns:a16="http://schemas.microsoft.com/office/drawing/2014/main" id="{EBA1B574-B232-7FA4-DF80-9C9A529265AA}"/>
              </a:ext>
            </a:extLst>
          </p:cNvPr>
          <p:cNvSpPr/>
          <p:nvPr/>
        </p:nvSpPr>
        <p:spPr>
          <a:xfrm>
            <a:off x="5131001" y="1269217"/>
            <a:ext cx="5910470" cy="2032583"/>
          </a:xfrm>
          <a:prstGeom prst="roundRect">
            <a:avLst/>
          </a:prstGeom>
        </p:spPr>
        <p:style>
          <a:lnRef idx="2">
            <a:schemeClr val="accent5"/>
          </a:lnRef>
          <a:fillRef idx="1">
            <a:schemeClr val="lt1"/>
          </a:fillRef>
          <a:effectRef idx="0">
            <a:schemeClr val="accent5"/>
          </a:effectRef>
          <a:fontRef idx="minor">
            <a:schemeClr val="dk1"/>
          </a:fontRef>
        </p:style>
        <p:txBody>
          <a:bodyPr lIns="91440" tIns="45720" rIns="91440" bIns="45720" rtlCol="0" anchor="ctr"/>
          <a:lstStyle/>
          <a:p>
            <a:pPr algn="ctr"/>
            <a:r>
              <a:rPr lang="en-GB" b="1" dirty="0">
                <a:solidFill>
                  <a:schemeClr val="accent6"/>
                </a:solidFill>
              </a:rPr>
              <a:t>Improve the Complaint Procedure (Right First Time)</a:t>
            </a:r>
          </a:p>
          <a:p>
            <a:pPr marL="285750" indent="-285750">
              <a:buFont typeface="Wingdings" panose="05000000000000000000" pitchFamily="2" charset="2"/>
              <a:buChar char="ü"/>
            </a:pPr>
            <a:r>
              <a:rPr lang="en-GB" sz="1600" dirty="0"/>
              <a:t>Developing training for all complaints handler</a:t>
            </a:r>
            <a:endParaRPr lang="en-GB" sz="1600" dirty="0">
              <a:cs typeface="Calibri"/>
            </a:endParaRPr>
          </a:p>
          <a:p>
            <a:pPr marL="285750" indent="-285750">
              <a:buFont typeface="Wingdings" panose="05000000000000000000" pitchFamily="2" charset="2"/>
              <a:buChar char="ü"/>
            </a:pPr>
            <a:r>
              <a:rPr lang="en-GB" sz="1600" dirty="0"/>
              <a:t>We will develop a new process for quality assuring Stage 1 outcomes so that complaints are handled right first time.</a:t>
            </a:r>
            <a:endParaRPr lang="en-GB" sz="1600" dirty="0">
              <a:cs typeface="Calibri" panose="020F0502020204030204"/>
            </a:endParaRPr>
          </a:p>
          <a:p>
            <a:pPr marL="285750" indent="-285750">
              <a:buFont typeface="Wingdings" panose="05000000000000000000" pitchFamily="2" charset="2"/>
              <a:buChar char="ü"/>
            </a:pPr>
            <a:r>
              <a:rPr lang="en-GB" sz="1600" dirty="0">
                <a:cs typeface="Calibri" panose="020F0502020204030204"/>
              </a:rPr>
              <a:t>Produce clearer information to residents about our Complaints Procedure.</a:t>
            </a:r>
          </a:p>
        </p:txBody>
      </p:sp>
      <p:sp>
        <p:nvSpPr>
          <p:cNvPr id="11" name="Rectangle: Rounded Corners 10">
            <a:extLst>
              <a:ext uri="{FF2B5EF4-FFF2-40B4-BE49-F238E27FC236}">
                <a16:creationId xmlns:a16="http://schemas.microsoft.com/office/drawing/2014/main" id="{7D0C1758-9DDB-0EEC-9ADA-4CF96AE157EF}"/>
              </a:ext>
            </a:extLst>
          </p:cNvPr>
          <p:cNvSpPr/>
          <p:nvPr/>
        </p:nvSpPr>
        <p:spPr>
          <a:xfrm>
            <a:off x="5131001" y="3591043"/>
            <a:ext cx="5970104" cy="1967942"/>
          </a:xfrm>
          <a:prstGeom prst="roundRect">
            <a:avLst/>
          </a:prstGeom>
        </p:spPr>
        <p:style>
          <a:lnRef idx="2">
            <a:schemeClr val="accent5"/>
          </a:lnRef>
          <a:fillRef idx="1">
            <a:schemeClr val="lt1"/>
          </a:fillRef>
          <a:effectRef idx="0">
            <a:schemeClr val="accent5"/>
          </a:effectRef>
          <a:fontRef idx="minor">
            <a:schemeClr val="dk1"/>
          </a:fontRef>
        </p:style>
        <p:txBody>
          <a:bodyPr lIns="91440" tIns="45720" rIns="91440" bIns="45720" rtlCol="0" anchor="ctr"/>
          <a:lstStyle/>
          <a:p>
            <a:pPr algn="ctr"/>
            <a:r>
              <a:rPr lang="en-GB" b="1" dirty="0">
                <a:solidFill>
                  <a:schemeClr val="accent6"/>
                </a:solidFill>
              </a:rPr>
              <a:t>Create a ‘Customer First Culture’</a:t>
            </a:r>
            <a:endParaRPr lang="en-GB" dirty="0">
              <a:solidFill>
                <a:schemeClr val="accent6"/>
              </a:solidFill>
              <a:cs typeface="Calibri"/>
            </a:endParaRPr>
          </a:p>
          <a:p>
            <a:pPr marL="285750" indent="-285750">
              <a:buFont typeface="Wingdings" panose="05000000000000000000" pitchFamily="2" charset="2"/>
              <a:buChar char="ü"/>
            </a:pPr>
            <a:r>
              <a:rPr lang="en-GB" sz="1600" dirty="0"/>
              <a:t>Develop a co-produced Customer Charter supported by employee training. The Charter will set standards of customer service levels residents should expect from Housing 21. </a:t>
            </a:r>
            <a:endParaRPr lang="en-GB" sz="1600" dirty="0">
              <a:cs typeface="Calibri"/>
            </a:endParaRPr>
          </a:p>
          <a:p>
            <a:pPr marL="285750" indent="-285750">
              <a:buFont typeface="Wingdings" panose="05000000000000000000" pitchFamily="2" charset="2"/>
              <a:buChar char="ü"/>
            </a:pPr>
            <a:r>
              <a:rPr lang="en-GB" sz="1600" dirty="0"/>
              <a:t>Training for all employees on what good customer service looks like.</a:t>
            </a:r>
            <a:endParaRPr lang="en-GB" sz="1600" dirty="0">
              <a:cs typeface="Calibri"/>
            </a:endParaRPr>
          </a:p>
        </p:txBody>
      </p:sp>
    </p:spTree>
    <p:extLst>
      <p:ext uri="{BB962C8B-B14F-4D97-AF65-F5344CB8AC3E}">
        <p14:creationId xmlns:p14="http://schemas.microsoft.com/office/powerpoint/2010/main" val="609643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9D26206-39DE-CDCB-8059-A4AEB97E386F}"/>
              </a:ext>
            </a:extLst>
          </p:cNvPr>
          <p:cNvPicPr>
            <a:picLocks noChangeAspect="1"/>
          </p:cNvPicPr>
          <p:nvPr/>
        </p:nvPicPr>
        <p:blipFill rotWithShape="1">
          <a:blip r:embed="rId2"/>
          <a:srcRect l="62848" t="18341" b="27729"/>
          <a:stretch/>
        </p:blipFill>
        <p:spPr>
          <a:xfrm>
            <a:off x="2407" y="-27710"/>
            <a:ext cx="4128054" cy="6858001"/>
          </a:xfrm>
          <a:prstGeom prst="rect">
            <a:avLst/>
          </a:prstGeom>
        </p:spPr>
      </p:pic>
      <p:pic>
        <p:nvPicPr>
          <p:cNvPr id="8" name="Picture 7" descr="A blue text on a black background&#10;&#10;Description automatically generated">
            <a:extLst>
              <a:ext uri="{FF2B5EF4-FFF2-40B4-BE49-F238E27FC236}">
                <a16:creationId xmlns:a16="http://schemas.microsoft.com/office/drawing/2014/main" id="{3F3D7522-3F50-2DCC-E529-4F8F8B3506A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0294500" y="6323202"/>
            <a:ext cx="1620000" cy="337793"/>
          </a:xfrm>
          <a:prstGeom prst="rect">
            <a:avLst/>
          </a:prstGeom>
        </p:spPr>
      </p:pic>
      <p:sp>
        <p:nvSpPr>
          <p:cNvPr id="3" name="Title 1">
            <a:extLst>
              <a:ext uri="{FF2B5EF4-FFF2-40B4-BE49-F238E27FC236}">
                <a16:creationId xmlns:a16="http://schemas.microsoft.com/office/drawing/2014/main" id="{9B36F494-2010-2A1C-9D06-FDD8ABDFEE80}"/>
              </a:ext>
            </a:extLst>
          </p:cNvPr>
          <p:cNvSpPr>
            <a:spLocks noGrp="1"/>
          </p:cNvSpPr>
          <p:nvPr>
            <p:ph type="title"/>
          </p:nvPr>
        </p:nvSpPr>
        <p:spPr>
          <a:xfrm>
            <a:off x="119270" y="1143000"/>
            <a:ext cx="3443155" cy="4572000"/>
          </a:xfrm>
        </p:spPr>
        <p:txBody>
          <a:bodyPr>
            <a:normAutofit/>
          </a:bodyPr>
          <a:lstStyle/>
          <a:p>
            <a:br>
              <a:rPr lang="en-GB" sz="2800" dirty="0">
                <a:latin typeface="+mn-lt"/>
                <a:cs typeface="Plus Jakarta Sans" pitchFamily="2" charset="0"/>
              </a:rPr>
            </a:br>
            <a:r>
              <a:rPr lang="en-GB" sz="2800" dirty="0">
                <a:solidFill>
                  <a:schemeClr val="bg1"/>
                </a:solidFill>
                <a:latin typeface="+mn-lt"/>
                <a:cs typeface="Plus Jakarta Sans" pitchFamily="2" charset="0"/>
              </a:rPr>
              <a:t>Services and Facilities</a:t>
            </a:r>
            <a:br>
              <a:rPr lang="en-GB" sz="2800" dirty="0">
                <a:latin typeface="+mn-lt"/>
                <a:cs typeface="Plus Jakarta Sans" pitchFamily="2" charset="0"/>
              </a:rPr>
            </a:br>
            <a:br>
              <a:rPr lang="en-GB" sz="2800" dirty="0">
                <a:latin typeface="+mn-lt"/>
                <a:cs typeface="Plus Jakarta Sans" pitchFamily="2" charset="0"/>
              </a:rPr>
            </a:br>
            <a:r>
              <a:rPr lang="en-GB" sz="1600" dirty="0">
                <a:solidFill>
                  <a:schemeClr val="bg1"/>
                </a:solidFill>
                <a:latin typeface="+mn-lt"/>
                <a:cs typeface="Plus Jakarta Sans" pitchFamily="2" charset="0"/>
              </a:rPr>
              <a:t>Measures of Success:</a:t>
            </a:r>
            <a:br>
              <a:rPr lang="en-GB" sz="1600" dirty="0">
                <a:latin typeface="+mn-lt"/>
                <a:cs typeface="Plus Jakarta Sans" pitchFamily="2" charset="0"/>
              </a:rPr>
            </a:br>
            <a:br>
              <a:rPr lang="en-GB" sz="1600" dirty="0">
                <a:latin typeface="+mn-lt"/>
                <a:cs typeface="Plus Jakarta Sans" pitchFamily="2" charset="0"/>
              </a:rPr>
            </a:br>
            <a:r>
              <a:rPr lang="en-GB" sz="1600" dirty="0">
                <a:solidFill>
                  <a:schemeClr val="bg1"/>
                </a:solidFill>
                <a:latin typeface="+mn-lt"/>
                <a:cs typeface="Plus Jakarta Sans" pitchFamily="2" charset="0"/>
              </a:rPr>
              <a:t>Satisfaction with repairs improves from 87% to 95%</a:t>
            </a:r>
            <a:br>
              <a:rPr lang="en-GB" sz="1600" dirty="0">
                <a:latin typeface="+mn-lt"/>
                <a:cs typeface="Plus Jakarta Sans" pitchFamily="2" charset="0"/>
              </a:rPr>
            </a:br>
            <a:br>
              <a:rPr lang="en-GB" sz="1600" dirty="0">
                <a:latin typeface="+mn-lt"/>
                <a:cs typeface="Plus Jakarta Sans" pitchFamily="2" charset="0"/>
              </a:rPr>
            </a:br>
            <a:r>
              <a:rPr lang="en-GB" sz="1600" dirty="0">
                <a:solidFill>
                  <a:schemeClr val="bg1"/>
                </a:solidFill>
                <a:latin typeface="+mn-lt"/>
                <a:cs typeface="Plus Jakarta Sans" pitchFamily="2" charset="0"/>
              </a:rPr>
              <a:t>Overall satisfaction increases from 87% to 96%</a:t>
            </a:r>
            <a:br>
              <a:rPr lang="en-GB" sz="1600" dirty="0">
                <a:latin typeface="+mn-lt"/>
                <a:cs typeface="Plus Jakarta Sans" pitchFamily="2" charset="0"/>
              </a:rPr>
            </a:br>
            <a:br>
              <a:rPr lang="en-GB" sz="1600" dirty="0">
                <a:latin typeface="+mn-lt"/>
                <a:cs typeface="Plus Jakarta Sans" pitchFamily="2" charset="0"/>
              </a:rPr>
            </a:br>
            <a:br>
              <a:rPr lang="en-GB" sz="2800" dirty="0">
                <a:latin typeface="+mn-lt"/>
                <a:cs typeface="Plus Jakarta Sans" pitchFamily="2" charset="0"/>
              </a:rPr>
            </a:br>
            <a:br>
              <a:rPr lang="en-GB" sz="2800" dirty="0">
                <a:latin typeface="+mn-lt"/>
                <a:cs typeface="Plus Jakarta Sans" pitchFamily="2" charset="0"/>
              </a:rPr>
            </a:br>
            <a:endParaRPr lang="en-GB" sz="2800" dirty="0">
              <a:solidFill>
                <a:schemeClr val="bg1"/>
              </a:solidFill>
              <a:latin typeface="+mn-lt"/>
              <a:cs typeface="Plus Jakarta Sans" pitchFamily="2" charset="0"/>
            </a:endParaRPr>
          </a:p>
        </p:txBody>
      </p:sp>
      <p:sp>
        <p:nvSpPr>
          <p:cNvPr id="5" name="Rectangle: Rounded Corners 4">
            <a:extLst>
              <a:ext uri="{FF2B5EF4-FFF2-40B4-BE49-F238E27FC236}">
                <a16:creationId xmlns:a16="http://schemas.microsoft.com/office/drawing/2014/main" id="{CECE5936-7B7E-220D-A951-05D3932F1CF0}"/>
              </a:ext>
            </a:extLst>
          </p:cNvPr>
          <p:cNvSpPr/>
          <p:nvPr/>
        </p:nvSpPr>
        <p:spPr>
          <a:xfrm flipH="1">
            <a:off x="4631633" y="386422"/>
            <a:ext cx="5996609" cy="1633331"/>
          </a:xfrm>
          <a:prstGeom prst="roundRect">
            <a:avLst/>
          </a:prstGeom>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lgn="ctr"/>
            <a:endParaRPr lang="en-GB" b="1" dirty="0">
              <a:solidFill>
                <a:schemeClr val="accent1"/>
              </a:solidFill>
            </a:endParaRPr>
          </a:p>
          <a:p>
            <a:pPr algn="ctr"/>
            <a:endParaRPr lang="en-GB" b="1" dirty="0">
              <a:solidFill>
                <a:schemeClr val="accent1"/>
              </a:solidFill>
            </a:endParaRPr>
          </a:p>
          <a:p>
            <a:pPr algn="ctr"/>
            <a:endParaRPr lang="en-GB" b="1" dirty="0">
              <a:solidFill>
                <a:schemeClr val="accent1"/>
              </a:solidFill>
            </a:endParaRPr>
          </a:p>
          <a:p>
            <a:pPr algn="ctr"/>
            <a:endParaRPr lang="en-GB" b="1" dirty="0">
              <a:solidFill>
                <a:schemeClr val="accent1"/>
              </a:solidFill>
            </a:endParaRPr>
          </a:p>
          <a:p>
            <a:pPr algn="ctr"/>
            <a:r>
              <a:rPr lang="en-GB" b="1" dirty="0">
                <a:solidFill>
                  <a:schemeClr val="accent1"/>
                </a:solidFill>
              </a:rPr>
              <a:t>Provide Catering in all Scheme</a:t>
            </a:r>
            <a:endParaRPr lang="en-GB" dirty="0">
              <a:solidFill>
                <a:schemeClr val="accent1"/>
              </a:solidFill>
              <a:cs typeface="Calibri"/>
            </a:endParaRPr>
          </a:p>
          <a:p>
            <a:pPr marL="285750" indent="-285750">
              <a:buFont typeface="Wingdings" panose="05000000000000000000" pitchFamily="2" charset="2"/>
              <a:buChar char="ü"/>
            </a:pPr>
            <a:r>
              <a:rPr lang="en-GB" sz="1600" dirty="0"/>
              <a:t> Launch the catering project for providing a catering service as a condition of tenancy (subject to resident engagement) in schemes that require it (expected to complete in April 2025).</a:t>
            </a:r>
            <a:endParaRPr lang="en-GB" sz="1600">
              <a:cs typeface="Calibri"/>
            </a:endParaRPr>
          </a:p>
          <a:p>
            <a:pPr marL="285750" indent="-285750">
              <a:buFont typeface="Wingdings" panose="05000000000000000000" pitchFamily="2" charset="2"/>
              <a:buChar char="ü"/>
            </a:pPr>
            <a:r>
              <a:rPr lang="en-GB" sz="1600" dirty="0">
                <a:cs typeface="Calibri"/>
              </a:rPr>
              <a:t>Revisit schemes currently with no catering and ensure appropriate interim arrangements are in place</a:t>
            </a:r>
          </a:p>
          <a:p>
            <a:endParaRPr lang="en-GB" sz="1600" dirty="0">
              <a:cs typeface="Calibri"/>
            </a:endParaRPr>
          </a:p>
          <a:p>
            <a:pPr marL="285750" indent="-285750">
              <a:buFont typeface="Wingdings" panose="05000000000000000000" pitchFamily="2" charset="2"/>
              <a:buChar char="ü"/>
            </a:pPr>
            <a:endParaRPr lang="en-GB" sz="1600" dirty="0">
              <a:cs typeface="Calibri"/>
            </a:endParaRPr>
          </a:p>
          <a:p>
            <a:endParaRPr lang="en-GB" dirty="0">
              <a:cs typeface="Calibri"/>
            </a:endParaRPr>
          </a:p>
          <a:p>
            <a:endParaRPr lang="en-GB">
              <a:cs typeface="Calibri"/>
            </a:endParaRPr>
          </a:p>
        </p:txBody>
      </p:sp>
      <p:sp>
        <p:nvSpPr>
          <p:cNvPr id="7" name="Content Placeholder 6">
            <a:extLst>
              <a:ext uri="{FF2B5EF4-FFF2-40B4-BE49-F238E27FC236}">
                <a16:creationId xmlns:a16="http://schemas.microsoft.com/office/drawing/2014/main" id="{EC1CCDF6-E39B-1FF0-EE12-1863CAC08915}"/>
              </a:ext>
            </a:extLst>
          </p:cNvPr>
          <p:cNvSpPr>
            <a:spLocks noGrp="1"/>
          </p:cNvSpPr>
          <p:nvPr>
            <p:ph idx="1"/>
          </p:nvPr>
        </p:nvSpPr>
        <p:spPr>
          <a:xfrm flipH="1">
            <a:off x="4631633" y="2148962"/>
            <a:ext cx="5996605" cy="191042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noAutofit/>
          </a:bodyPr>
          <a:lstStyle/>
          <a:p>
            <a:pPr marL="0" indent="0" algn="ctr">
              <a:buNone/>
            </a:pPr>
            <a:r>
              <a:rPr lang="en-GB" sz="1800" b="1" dirty="0">
                <a:solidFill>
                  <a:schemeClr val="accent1"/>
                </a:solidFill>
              </a:rPr>
              <a:t>Increase Activity Provision in Schemes</a:t>
            </a:r>
          </a:p>
          <a:p>
            <a:pPr>
              <a:buFont typeface="Wingdings" panose="05000000000000000000" pitchFamily="2" charset="2"/>
              <a:buChar char="ü"/>
            </a:pPr>
            <a:r>
              <a:rPr lang="en-GB" sz="1600" dirty="0"/>
              <a:t>Cost the provision of Activity Coordinators and propose this to residents </a:t>
            </a:r>
            <a:r>
              <a:rPr lang="en-GB" sz="1600" u="sng" dirty="0"/>
              <a:t>or</a:t>
            </a:r>
            <a:r>
              <a:rPr lang="en-GB" sz="1600" dirty="0"/>
              <a:t> provide an activity starter fund for resident led activities using the investment fund</a:t>
            </a:r>
            <a:endParaRPr lang="en-GB" sz="1600" dirty="0">
              <a:cs typeface="Calibri"/>
            </a:endParaRPr>
          </a:p>
          <a:p>
            <a:pPr>
              <a:buFont typeface="Wingdings" panose="05000000000000000000" pitchFamily="2" charset="2"/>
              <a:buChar char="ü"/>
            </a:pPr>
            <a:r>
              <a:rPr lang="en-GB" sz="1600" dirty="0"/>
              <a:t>Provide support to schemes to obtain bids which enhances the activity provision on site.</a:t>
            </a:r>
            <a:endParaRPr lang="en-GB" sz="1600" dirty="0">
              <a:cs typeface="Calibri"/>
            </a:endParaRPr>
          </a:p>
        </p:txBody>
      </p:sp>
      <p:sp>
        <p:nvSpPr>
          <p:cNvPr id="6" name="Content Placeholder 6">
            <a:extLst>
              <a:ext uri="{FF2B5EF4-FFF2-40B4-BE49-F238E27FC236}">
                <a16:creationId xmlns:a16="http://schemas.microsoft.com/office/drawing/2014/main" id="{27453ABF-0B18-02E6-5DAB-D7E3823AEB8A}"/>
              </a:ext>
            </a:extLst>
          </p:cNvPr>
          <p:cNvSpPr txBox="1">
            <a:spLocks/>
          </p:cNvSpPr>
          <p:nvPr/>
        </p:nvSpPr>
        <p:spPr>
          <a:xfrm flipH="1">
            <a:off x="4631633" y="4240999"/>
            <a:ext cx="5996605" cy="2083602"/>
          </a:xfrm>
          <a:prstGeom prst="round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lgn="ctr">
              <a:buNone/>
            </a:pPr>
            <a:endParaRPr lang="en-GB" sz="1800" b="1" dirty="0">
              <a:solidFill>
                <a:schemeClr val="accent1"/>
              </a:solidFill>
              <a:cs typeface="Calibri"/>
            </a:endParaRPr>
          </a:p>
          <a:p>
            <a:pPr marL="0" indent="0" algn="ctr">
              <a:buNone/>
            </a:pPr>
            <a:endParaRPr lang="en-GB" sz="1800" b="1" dirty="0">
              <a:solidFill>
                <a:schemeClr val="accent1"/>
              </a:solidFill>
              <a:cs typeface="Calibri"/>
            </a:endParaRPr>
          </a:p>
          <a:p>
            <a:pPr marL="0" indent="0" algn="ctr">
              <a:buNone/>
            </a:pPr>
            <a:endParaRPr lang="en-GB" sz="1800" b="1" dirty="0">
              <a:solidFill>
                <a:schemeClr val="accent1"/>
              </a:solidFill>
              <a:cs typeface="Calibri"/>
            </a:endParaRPr>
          </a:p>
          <a:p>
            <a:pPr marL="0" indent="0" algn="ctr">
              <a:buNone/>
            </a:pPr>
            <a:r>
              <a:rPr lang="en-GB" sz="1800" b="1" dirty="0">
                <a:solidFill>
                  <a:schemeClr val="accent1"/>
                </a:solidFill>
                <a:cs typeface="Calibri"/>
              </a:rPr>
              <a:t>All Manager Vacancies to be Covered</a:t>
            </a:r>
            <a:endParaRPr lang="en-GB" dirty="0">
              <a:solidFill>
                <a:schemeClr val="accent1"/>
              </a:solidFill>
              <a:cs typeface="Calibri"/>
            </a:endParaRPr>
          </a:p>
          <a:p>
            <a:pPr>
              <a:buFont typeface="Wingdings" panose="05000000000000000000" pitchFamily="2" charset="2"/>
              <a:buChar char="ü"/>
            </a:pPr>
            <a:r>
              <a:rPr lang="en-GB" sz="1600" dirty="0">
                <a:cs typeface="Calibri"/>
              </a:rPr>
              <a:t>Improve the buddying system to ensure schemes without managers receive appropriate cover without it affecting other schemes</a:t>
            </a:r>
          </a:p>
          <a:p>
            <a:pPr>
              <a:buFont typeface="Wingdings" panose="05000000000000000000" pitchFamily="2" charset="2"/>
              <a:buChar char="ü"/>
            </a:pPr>
            <a:r>
              <a:rPr lang="en-GB" sz="1600" dirty="0">
                <a:cs typeface="Calibri"/>
              </a:rPr>
              <a:t>Communication to residents about what service they can expect when there is a manager vacancy</a:t>
            </a:r>
          </a:p>
          <a:p>
            <a:pPr>
              <a:buFont typeface="Wingdings" panose="05000000000000000000" pitchFamily="2" charset="2"/>
              <a:buChar char="ü"/>
            </a:pPr>
            <a:r>
              <a:rPr lang="en-GB" sz="1600" dirty="0">
                <a:cs typeface="Calibri"/>
              </a:rPr>
              <a:t>Review schemes with there is no AHM in post and consult with residents</a:t>
            </a:r>
          </a:p>
          <a:p>
            <a:pPr>
              <a:buFont typeface="Wingdings" panose="05000000000000000000" pitchFamily="2" charset="2"/>
              <a:buChar char="ü"/>
            </a:pPr>
            <a:endParaRPr lang="en-GB" sz="1600" dirty="0">
              <a:cs typeface="Calibri"/>
            </a:endParaRPr>
          </a:p>
          <a:p>
            <a:pPr>
              <a:buFont typeface="Wingdings" panose="05000000000000000000" pitchFamily="2" charset="2"/>
              <a:buChar char="ü"/>
            </a:pPr>
            <a:endParaRPr lang="en-GB" sz="1600" dirty="0">
              <a:cs typeface="Calibri"/>
            </a:endParaRPr>
          </a:p>
          <a:p>
            <a:pPr>
              <a:buFont typeface="Wingdings" panose="05000000000000000000" pitchFamily="2" charset="2"/>
              <a:buChar char="ü"/>
            </a:pPr>
            <a:endParaRPr lang="en-GB" sz="1600" dirty="0">
              <a:cs typeface="Calibri"/>
            </a:endParaRPr>
          </a:p>
        </p:txBody>
      </p:sp>
    </p:spTree>
    <p:extLst>
      <p:ext uri="{BB962C8B-B14F-4D97-AF65-F5344CB8AC3E}">
        <p14:creationId xmlns:p14="http://schemas.microsoft.com/office/powerpoint/2010/main" val="5119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98D4BD4-EFDD-3D54-7AD4-DD7ECE61EF83}"/>
              </a:ext>
            </a:extLst>
          </p:cNvPr>
          <p:cNvPicPr>
            <a:picLocks noChangeAspect="1"/>
          </p:cNvPicPr>
          <p:nvPr/>
        </p:nvPicPr>
        <p:blipFill rotWithShape="1">
          <a:blip r:embed="rId2"/>
          <a:srcRect l="61996" t="29116" b="14937"/>
          <a:stretch/>
        </p:blipFill>
        <p:spPr>
          <a:xfrm>
            <a:off x="-34636" y="0"/>
            <a:ext cx="4191001" cy="7571509"/>
          </a:xfrm>
          <a:prstGeom prst="rect">
            <a:avLst/>
          </a:prstGeom>
        </p:spPr>
      </p:pic>
      <p:pic>
        <p:nvPicPr>
          <p:cNvPr id="8" name="Picture 7" descr="A blue text on a black background&#10;&#10;Description automatically generated">
            <a:extLst>
              <a:ext uri="{FF2B5EF4-FFF2-40B4-BE49-F238E27FC236}">
                <a16:creationId xmlns:a16="http://schemas.microsoft.com/office/drawing/2014/main" id="{3F3D7522-3F50-2DCC-E529-4F8F8B3506A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0294500" y="6323202"/>
            <a:ext cx="1620000" cy="337793"/>
          </a:xfrm>
          <a:prstGeom prst="rect">
            <a:avLst/>
          </a:prstGeom>
        </p:spPr>
      </p:pic>
      <p:sp>
        <p:nvSpPr>
          <p:cNvPr id="6" name="Title 1">
            <a:extLst>
              <a:ext uri="{FF2B5EF4-FFF2-40B4-BE49-F238E27FC236}">
                <a16:creationId xmlns:a16="http://schemas.microsoft.com/office/drawing/2014/main" id="{E6316EB0-8A47-C7AE-FC00-BD887771C8D4}"/>
              </a:ext>
            </a:extLst>
          </p:cNvPr>
          <p:cNvSpPr txBox="1">
            <a:spLocks/>
          </p:cNvSpPr>
          <p:nvPr/>
        </p:nvSpPr>
        <p:spPr>
          <a:xfrm>
            <a:off x="0" y="736600"/>
            <a:ext cx="3585918" cy="5384800"/>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800" dirty="0">
                <a:solidFill>
                  <a:schemeClr val="bg1"/>
                </a:solidFill>
                <a:latin typeface="Plus Jakarta Sans"/>
                <a:cs typeface="Plus Jakarta Sans" pitchFamily="2" charset="0"/>
              </a:rPr>
              <a:t>Value for Money</a:t>
            </a:r>
          </a:p>
          <a:p>
            <a:pPr algn="l"/>
            <a:endParaRPr lang="en-GB" sz="2800" dirty="0">
              <a:solidFill>
                <a:schemeClr val="bg1"/>
              </a:solidFill>
              <a:latin typeface="Plus Jakarta Sans"/>
              <a:cs typeface="Plus Jakarta Sans" pitchFamily="2" charset="0"/>
            </a:endParaRPr>
          </a:p>
          <a:p>
            <a:pPr algn="l"/>
            <a:r>
              <a:rPr lang="en-GB" sz="1600" dirty="0">
                <a:solidFill>
                  <a:schemeClr val="bg1"/>
                </a:solidFill>
                <a:latin typeface="Calibri"/>
                <a:cs typeface="Plus Jakarta Sans" pitchFamily="2" charset="0"/>
              </a:rPr>
              <a:t>Measures of Success:</a:t>
            </a:r>
          </a:p>
          <a:p>
            <a:pPr algn="l"/>
            <a:endParaRPr lang="en-GB" sz="1600" dirty="0">
              <a:solidFill>
                <a:schemeClr val="bg1"/>
              </a:solidFill>
              <a:latin typeface="Calibri"/>
              <a:cs typeface="Plus Jakarta Sans" pitchFamily="2" charset="0"/>
            </a:endParaRPr>
          </a:p>
          <a:p>
            <a:pPr algn="l"/>
            <a:r>
              <a:rPr lang="en-GB" sz="1600" dirty="0">
                <a:solidFill>
                  <a:schemeClr val="bg1"/>
                </a:solidFill>
                <a:latin typeface="Calibri"/>
                <a:cs typeface="Plus Jakarta Sans" pitchFamily="2" charset="0"/>
              </a:rPr>
              <a:t>Keeping you informed improves from 84% to 95% </a:t>
            </a:r>
          </a:p>
          <a:p>
            <a:pPr algn="l"/>
            <a:endParaRPr lang="en-GB" sz="1600" dirty="0">
              <a:solidFill>
                <a:schemeClr val="bg1"/>
              </a:solidFill>
              <a:latin typeface="Calibri"/>
              <a:cs typeface="Plus Jakarta Sans" pitchFamily="2" charset="0"/>
            </a:endParaRPr>
          </a:p>
          <a:p>
            <a:pPr algn="l"/>
            <a:r>
              <a:rPr lang="en-GB" sz="1600" dirty="0">
                <a:solidFill>
                  <a:schemeClr val="bg1"/>
                </a:solidFill>
                <a:latin typeface="Calibri"/>
                <a:cs typeface="Plus Jakarta Sans" pitchFamily="2" charset="0"/>
              </a:rPr>
              <a:t>No upheld complaints relating to service charges (current figure tbc)</a:t>
            </a:r>
          </a:p>
          <a:p>
            <a:pPr algn="l"/>
            <a:endParaRPr lang="en-GB" sz="1600" dirty="0">
              <a:solidFill>
                <a:schemeClr val="bg1"/>
              </a:solidFill>
              <a:latin typeface="Calibri"/>
              <a:cs typeface="Plus Jakarta Sans" pitchFamily="2" charset="0"/>
            </a:endParaRPr>
          </a:p>
          <a:p>
            <a:pPr algn="l"/>
            <a:r>
              <a:rPr lang="en-GB" sz="1600" dirty="0">
                <a:solidFill>
                  <a:schemeClr val="bg1"/>
                </a:solidFill>
                <a:latin typeface="Calibri"/>
                <a:cs typeface="Plus Jakarta Sans" pitchFamily="2" charset="0"/>
              </a:rPr>
              <a:t>Increase repairs satisfaction from 87% to 95%</a:t>
            </a:r>
          </a:p>
          <a:p>
            <a:pPr algn="l"/>
            <a:endParaRPr lang="en-GB" sz="1600" dirty="0">
              <a:solidFill>
                <a:schemeClr val="bg1"/>
              </a:solidFill>
              <a:latin typeface="Calibri"/>
              <a:cs typeface="Plus Jakarta Sans" pitchFamily="2" charset="0"/>
            </a:endParaRPr>
          </a:p>
          <a:p>
            <a:pPr algn="l"/>
            <a:r>
              <a:rPr lang="en-GB" sz="1600" dirty="0">
                <a:solidFill>
                  <a:schemeClr val="bg1"/>
                </a:solidFill>
                <a:latin typeface="Calibri"/>
                <a:cs typeface="Plus Jakarta Sans" pitchFamily="2" charset="0"/>
              </a:rPr>
              <a:t>Reduction in communal repairs cost average per unit (target tbc)</a:t>
            </a:r>
          </a:p>
          <a:p>
            <a:pPr algn="l"/>
            <a:endParaRPr lang="en-GB" sz="1600" dirty="0">
              <a:solidFill>
                <a:schemeClr val="bg1"/>
              </a:solidFill>
              <a:latin typeface="Calibri"/>
              <a:cs typeface="Plus Jakarta Sans" pitchFamily="2" charset="0"/>
            </a:endParaRPr>
          </a:p>
          <a:p>
            <a:pPr algn="l"/>
            <a:endParaRPr lang="en-GB" sz="1600" dirty="0">
              <a:solidFill>
                <a:schemeClr val="bg1"/>
              </a:solidFill>
              <a:latin typeface="Calibri"/>
              <a:cs typeface="Plus Jakarta Sans" pitchFamily="2" charset="0"/>
            </a:endParaRPr>
          </a:p>
          <a:p>
            <a:pPr marL="457200" indent="-457200" algn="l">
              <a:buFont typeface="Arial"/>
              <a:buChar char="•"/>
            </a:pPr>
            <a:endParaRPr lang="en-GB" sz="2800" dirty="0">
              <a:solidFill>
                <a:schemeClr val="bg1"/>
              </a:solidFill>
              <a:latin typeface="Plus Jakarta Sans"/>
              <a:cs typeface="Plus Jakarta Sans" pitchFamily="2" charset="0"/>
            </a:endParaRPr>
          </a:p>
        </p:txBody>
      </p:sp>
      <p:graphicFrame>
        <p:nvGraphicFramePr>
          <p:cNvPr id="2" name="Table 1">
            <a:extLst>
              <a:ext uri="{FF2B5EF4-FFF2-40B4-BE49-F238E27FC236}">
                <a16:creationId xmlns:a16="http://schemas.microsoft.com/office/drawing/2014/main" id="{899C29DC-0662-9F65-90E8-01FEBE7A69EE}"/>
              </a:ext>
            </a:extLst>
          </p:cNvPr>
          <p:cNvGraphicFramePr>
            <a:graphicFrameLocks noGrp="1"/>
          </p:cNvGraphicFramePr>
          <p:nvPr>
            <p:extLst>
              <p:ext uri="{D42A27DB-BD31-4B8C-83A1-F6EECF244321}">
                <p14:modId xmlns:p14="http://schemas.microsoft.com/office/powerpoint/2010/main" val="3366836569"/>
              </p:ext>
            </p:extLst>
          </p:nvPr>
        </p:nvGraphicFramePr>
        <p:xfrm>
          <a:off x="4191001" y="974035"/>
          <a:ext cx="7345017" cy="4926969"/>
        </p:xfrm>
        <a:graphic>
          <a:graphicData uri="http://schemas.openxmlformats.org/drawingml/2006/table">
            <a:tbl>
              <a:tblPr/>
              <a:tblGrid>
                <a:gridCol w="7345017">
                  <a:extLst>
                    <a:ext uri="{9D8B030D-6E8A-4147-A177-3AD203B41FA5}">
                      <a16:colId xmlns:a16="http://schemas.microsoft.com/office/drawing/2014/main" val="3708331778"/>
                    </a:ext>
                  </a:extLst>
                </a:gridCol>
              </a:tblGrid>
              <a:tr h="1274020">
                <a:tc>
                  <a:txBody>
                    <a:bodyPr/>
                    <a:lstStyle/>
                    <a:p>
                      <a:pPr fontAlgn="t"/>
                      <a:endParaRPr lang="en-GB" b="1" i="0" dirty="0">
                        <a:effectLst/>
                      </a:endParaRPr>
                    </a:p>
                    <a:p>
                      <a:pPr fontAlgn="t"/>
                      <a:endParaRPr lang="en-GB" b="1" i="0" dirty="0">
                        <a:effectLst/>
                      </a:endParaRPr>
                    </a:p>
                    <a:p>
                      <a:pPr fontAlgn="t"/>
                      <a:endParaRPr lang="en-GB" b="1" i="0" dirty="0">
                        <a:effectLst/>
                      </a:endParaRPr>
                    </a:p>
                    <a:p>
                      <a:pPr fontAlgn="t"/>
                      <a:endParaRPr lang="en-GB" b="1" i="0" dirty="0">
                        <a:effectLst/>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82356137"/>
                  </a:ext>
                </a:extLst>
              </a:tr>
              <a:tr h="1634803">
                <a:tc>
                  <a:txBody>
                    <a:bodyPr/>
                    <a:lstStyle/>
                    <a:p>
                      <a:pPr fontAlgn="t"/>
                      <a:endParaRPr lang="en-GB" b="0" i="0" dirty="0">
                        <a:effectLst/>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64663442"/>
                  </a:ext>
                </a:extLst>
              </a:tr>
              <a:tr h="2018146">
                <a:tc>
                  <a:txBody>
                    <a:bodyPr/>
                    <a:lstStyle/>
                    <a:p>
                      <a:pPr fontAlgn="t"/>
                      <a:endParaRPr lang="en-GB" b="0" i="0" dirty="0">
                        <a:effectLst/>
                      </a:endParaRPr>
                    </a:p>
                    <a:p>
                      <a:pPr lvl="0">
                        <a:buNone/>
                      </a:pPr>
                      <a:endParaRPr lang="en-GB" b="0" i="0" dirty="0">
                        <a:effectLst/>
                      </a:endParaRPr>
                    </a:p>
                    <a:p>
                      <a:pPr lvl="0">
                        <a:buNone/>
                      </a:pPr>
                      <a:endParaRPr lang="en-GB" dirty="0"/>
                    </a:p>
                    <a:p>
                      <a:pPr lvl="0">
                        <a:buNone/>
                      </a:pPr>
                      <a:endParaRPr lang="en-GB"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29968794"/>
                  </a:ext>
                </a:extLst>
              </a:tr>
            </a:tbl>
          </a:graphicData>
        </a:graphic>
      </p:graphicFrame>
      <p:sp>
        <p:nvSpPr>
          <p:cNvPr id="10" name="Rectangle: Rounded Corners 9">
            <a:extLst>
              <a:ext uri="{FF2B5EF4-FFF2-40B4-BE49-F238E27FC236}">
                <a16:creationId xmlns:a16="http://schemas.microsoft.com/office/drawing/2014/main" id="{EBA1B574-B232-7FA4-DF80-9C9A529265AA}"/>
              </a:ext>
            </a:extLst>
          </p:cNvPr>
          <p:cNvSpPr/>
          <p:nvPr/>
        </p:nvSpPr>
        <p:spPr>
          <a:xfrm>
            <a:off x="4340991" y="1199622"/>
            <a:ext cx="6772160" cy="1510147"/>
          </a:xfrm>
          <a:prstGeom prst="roundRect">
            <a:avLst/>
          </a:prstGeom>
        </p:spPr>
        <p:style>
          <a:lnRef idx="2">
            <a:schemeClr val="accent5"/>
          </a:lnRef>
          <a:fillRef idx="1">
            <a:schemeClr val="lt1"/>
          </a:fillRef>
          <a:effectRef idx="0">
            <a:schemeClr val="accent5"/>
          </a:effectRef>
          <a:fontRef idx="minor">
            <a:schemeClr val="dk1"/>
          </a:fontRef>
        </p:style>
        <p:txBody>
          <a:bodyPr lIns="91440" tIns="45720" rIns="91440" bIns="45720" rtlCol="0" anchor="ctr"/>
          <a:lstStyle/>
          <a:p>
            <a:pPr algn="ctr"/>
            <a:r>
              <a:rPr lang="en-GB" b="1" dirty="0">
                <a:solidFill>
                  <a:schemeClr val="accent6"/>
                </a:solidFill>
              </a:rPr>
              <a:t>Core Support Charges</a:t>
            </a:r>
          </a:p>
          <a:p>
            <a:pPr marL="285750" indent="-285750">
              <a:buFont typeface="Wingdings"/>
              <a:buChar char="ü"/>
            </a:pPr>
            <a:r>
              <a:rPr lang="en-GB" sz="1600" dirty="0"/>
              <a:t>Project to ensure core support services remain affordable for residents and provide the services as agreed in contracts. We will also provide clear information to residents about what the service provides.</a:t>
            </a:r>
            <a:endParaRPr lang="en-GB" sz="1600">
              <a:cs typeface="Calibri"/>
            </a:endParaRPr>
          </a:p>
          <a:p>
            <a:pPr algn="ctr"/>
            <a:r>
              <a:rPr lang="en-GB" sz="1600" i="1" dirty="0"/>
              <a:t>* Not applicable to all schemes</a:t>
            </a:r>
            <a:endParaRPr lang="en-GB" sz="1600" i="1">
              <a:cs typeface="Calibri"/>
            </a:endParaRPr>
          </a:p>
        </p:txBody>
      </p:sp>
      <p:sp>
        <p:nvSpPr>
          <p:cNvPr id="11" name="Rectangle: Rounded Corners 10">
            <a:extLst>
              <a:ext uri="{FF2B5EF4-FFF2-40B4-BE49-F238E27FC236}">
                <a16:creationId xmlns:a16="http://schemas.microsoft.com/office/drawing/2014/main" id="{7D0C1758-9DDB-0EEC-9ADA-4CF96AE157EF}"/>
              </a:ext>
            </a:extLst>
          </p:cNvPr>
          <p:cNvSpPr/>
          <p:nvPr/>
        </p:nvSpPr>
        <p:spPr>
          <a:xfrm>
            <a:off x="4338879" y="2882993"/>
            <a:ext cx="6765233" cy="1622144"/>
          </a:xfrm>
          <a:prstGeom prst="roundRect">
            <a:avLst/>
          </a:prstGeom>
        </p:spPr>
        <p:style>
          <a:lnRef idx="2">
            <a:schemeClr val="accent5"/>
          </a:lnRef>
          <a:fillRef idx="1">
            <a:schemeClr val="lt1"/>
          </a:fillRef>
          <a:effectRef idx="0">
            <a:schemeClr val="accent5"/>
          </a:effectRef>
          <a:fontRef idx="minor">
            <a:schemeClr val="dk1"/>
          </a:fontRef>
        </p:style>
        <p:txBody>
          <a:bodyPr lIns="91440" tIns="45720" rIns="91440" bIns="45720" rtlCol="0" anchor="ctr"/>
          <a:lstStyle/>
          <a:p>
            <a:pPr algn="ctr"/>
            <a:r>
              <a:rPr lang="en-GB" b="1" dirty="0">
                <a:solidFill>
                  <a:schemeClr val="accent6"/>
                </a:solidFill>
              </a:rPr>
              <a:t>Improve VFM for Repairs Service</a:t>
            </a:r>
          </a:p>
          <a:p>
            <a:pPr marL="285750" indent="-285750">
              <a:buFont typeface="Wingdings"/>
              <a:buChar char="ü"/>
            </a:pPr>
            <a:r>
              <a:rPr lang="en-GB" sz="1600" dirty="0"/>
              <a:t>Launch a project to improve the quality of the localised repairs service and costs. This project will also evaluate the benefits of the ‘handyperson service’ and decide if there is merit to roll out more widely.</a:t>
            </a:r>
            <a:endParaRPr lang="en-GB" sz="1600" dirty="0">
              <a:cs typeface="Calibri" panose="020F0502020204030204"/>
            </a:endParaRPr>
          </a:p>
          <a:p>
            <a:pPr algn="ctr"/>
            <a:endParaRPr lang="en-GB" dirty="0">
              <a:cs typeface="Calibri" panose="020F0502020204030204"/>
            </a:endParaRPr>
          </a:p>
        </p:txBody>
      </p:sp>
      <p:sp>
        <p:nvSpPr>
          <p:cNvPr id="4" name="Rectangle: Rounded Corners 3">
            <a:extLst>
              <a:ext uri="{FF2B5EF4-FFF2-40B4-BE49-F238E27FC236}">
                <a16:creationId xmlns:a16="http://schemas.microsoft.com/office/drawing/2014/main" id="{4B7D8DC7-1F87-C6E6-042C-58B689F85184}"/>
              </a:ext>
            </a:extLst>
          </p:cNvPr>
          <p:cNvSpPr/>
          <p:nvPr/>
        </p:nvSpPr>
        <p:spPr>
          <a:xfrm>
            <a:off x="4338878" y="4732573"/>
            <a:ext cx="6765233" cy="1490526"/>
          </a:xfrm>
          <a:prstGeom prst="roundRect">
            <a:avLst/>
          </a:prstGeom>
        </p:spPr>
        <p:style>
          <a:lnRef idx="2">
            <a:schemeClr val="accent5"/>
          </a:lnRef>
          <a:fillRef idx="1">
            <a:schemeClr val="lt1"/>
          </a:fillRef>
          <a:effectRef idx="0">
            <a:schemeClr val="accent5"/>
          </a:effectRef>
          <a:fontRef idx="minor">
            <a:schemeClr val="dk1"/>
          </a:fontRef>
        </p:style>
        <p:txBody>
          <a:bodyPr lIns="91440" tIns="45720" rIns="91440" bIns="45720" rtlCol="0" anchor="ctr"/>
          <a:lstStyle/>
          <a:p>
            <a:pPr algn="ctr"/>
            <a:endParaRPr lang="en-GB" b="1" dirty="0">
              <a:solidFill>
                <a:schemeClr val="accent6"/>
              </a:solidFill>
              <a:cs typeface="Calibri"/>
            </a:endParaRPr>
          </a:p>
          <a:p>
            <a:pPr algn="ctr"/>
            <a:endParaRPr lang="en-GB" b="1" dirty="0">
              <a:solidFill>
                <a:schemeClr val="accent6"/>
              </a:solidFill>
              <a:cs typeface="Calibri"/>
            </a:endParaRPr>
          </a:p>
          <a:p>
            <a:pPr algn="ctr"/>
            <a:endParaRPr lang="en-GB" b="1" dirty="0">
              <a:solidFill>
                <a:schemeClr val="accent6"/>
              </a:solidFill>
              <a:cs typeface="Calibri"/>
            </a:endParaRPr>
          </a:p>
          <a:p>
            <a:pPr algn="ctr"/>
            <a:endParaRPr lang="en-GB" b="1" dirty="0">
              <a:solidFill>
                <a:schemeClr val="accent6"/>
              </a:solidFill>
              <a:cs typeface="Calibri"/>
            </a:endParaRPr>
          </a:p>
          <a:p>
            <a:pPr algn="ctr"/>
            <a:endParaRPr lang="en-GB" b="1" dirty="0">
              <a:solidFill>
                <a:schemeClr val="accent6"/>
              </a:solidFill>
              <a:cs typeface="Calibri"/>
            </a:endParaRPr>
          </a:p>
          <a:p>
            <a:pPr algn="ctr"/>
            <a:r>
              <a:rPr lang="en-GB" b="1" dirty="0">
                <a:solidFill>
                  <a:schemeClr val="accent6"/>
                </a:solidFill>
                <a:cs typeface="Calibri"/>
              </a:rPr>
              <a:t>      Improve communication around Service Charges</a:t>
            </a:r>
            <a:endParaRPr lang="en-GB" dirty="0">
              <a:solidFill>
                <a:schemeClr val="accent6"/>
              </a:solidFill>
              <a:cs typeface="Calibri"/>
            </a:endParaRPr>
          </a:p>
          <a:p>
            <a:pPr marL="285750" indent="-285750">
              <a:buFont typeface="Wingdings"/>
              <a:buChar char="ü"/>
            </a:pPr>
            <a:r>
              <a:rPr lang="en-GB" sz="1600" dirty="0">
                <a:solidFill>
                  <a:schemeClr val="tx1"/>
                </a:solidFill>
                <a:cs typeface="Calibri" panose="020F0502020204030204"/>
              </a:rPr>
              <a:t>Training to be provided for all housing employees in service charges so that these can be more clearly articulated at scheme level </a:t>
            </a:r>
          </a:p>
          <a:p>
            <a:pPr marL="285750" indent="-285750">
              <a:buFont typeface="Wingdings"/>
              <a:buChar char="ü"/>
            </a:pPr>
            <a:r>
              <a:rPr lang="en-GB" sz="1600" dirty="0">
                <a:solidFill>
                  <a:schemeClr val="tx1"/>
                </a:solidFill>
                <a:cs typeface="Calibri" panose="020F0502020204030204"/>
              </a:rPr>
              <a:t>Review literature with residents and update it to ensure it is understandable and accessible for everyone.</a:t>
            </a:r>
          </a:p>
          <a:p>
            <a:pPr marL="285750" indent="-285750">
              <a:buFont typeface="Wingdings"/>
              <a:buChar char="ü"/>
            </a:pPr>
            <a:endParaRPr lang="en-GB" sz="1600" dirty="0">
              <a:solidFill>
                <a:schemeClr val="tx1"/>
              </a:solidFill>
              <a:cs typeface="Calibri" panose="020F0502020204030204"/>
            </a:endParaRPr>
          </a:p>
          <a:p>
            <a:pPr marL="285750" indent="-285750">
              <a:buFont typeface="Wingdings"/>
              <a:buChar char="ü"/>
            </a:pPr>
            <a:endParaRPr lang="en-GB" dirty="0">
              <a:solidFill>
                <a:srgbClr val="000000"/>
              </a:solidFill>
              <a:cs typeface="Calibri" panose="020F0502020204030204"/>
            </a:endParaRPr>
          </a:p>
          <a:p>
            <a:endParaRPr lang="en-GB" b="1" dirty="0">
              <a:solidFill>
                <a:srgbClr val="70AD47"/>
              </a:solidFill>
              <a:cs typeface="Calibri" panose="020F0502020204030204"/>
            </a:endParaRPr>
          </a:p>
          <a:p>
            <a:pPr algn="ctr"/>
            <a:endParaRPr lang="en-GB" b="1" dirty="0">
              <a:solidFill>
                <a:srgbClr val="70AD47"/>
              </a:solidFill>
              <a:cs typeface="Calibri" panose="020F0502020204030204"/>
            </a:endParaRPr>
          </a:p>
          <a:p>
            <a:pPr marL="285750" indent="-285750" algn="ctr">
              <a:buFont typeface="Wingdings"/>
              <a:buChar char="ü"/>
            </a:pPr>
            <a:endParaRPr lang="en-GB" b="1" dirty="0">
              <a:solidFill>
                <a:srgbClr val="70AD47"/>
              </a:solidFill>
              <a:cs typeface="Calibri" panose="020F0502020204030204"/>
            </a:endParaRPr>
          </a:p>
          <a:p>
            <a:pPr algn="ctr"/>
            <a:endParaRPr lang="en-GB" dirty="0">
              <a:cs typeface="Calibri" panose="020F0502020204030204"/>
            </a:endParaRPr>
          </a:p>
        </p:txBody>
      </p:sp>
    </p:spTree>
    <p:extLst>
      <p:ext uri="{BB962C8B-B14F-4D97-AF65-F5344CB8AC3E}">
        <p14:creationId xmlns:p14="http://schemas.microsoft.com/office/powerpoint/2010/main" val="1226490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9D26206-39DE-CDCB-8059-A4AEB97E386F}"/>
              </a:ext>
            </a:extLst>
          </p:cNvPr>
          <p:cNvPicPr>
            <a:picLocks noChangeAspect="1"/>
          </p:cNvPicPr>
          <p:nvPr/>
        </p:nvPicPr>
        <p:blipFill rotWithShape="1">
          <a:blip r:embed="rId2"/>
          <a:srcRect l="62848" t="18341" b="27729"/>
          <a:stretch/>
        </p:blipFill>
        <p:spPr>
          <a:xfrm>
            <a:off x="1202" y="56459"/>
            <a:ext cx="4897582" cy="6504710"/>
          </a:xfrm>
          <a:prstGeom prst="rect">
            <a:avLst/>
          </a:prstGeom>
        </p:spPr>
      </p:pic>
      <p:pic>
        <p:nvPicPr>
          <p:cNvPr id="8" name="Picture 7" descr="A blue text on a black background&#10;&#10;Description automatically generated">
            <a:extLst>
              <a:ext uri="{FF2B5EF4-FFF2-40B4-BE49-F238E27FC236}">
                <a16:creationId xmlns:a16="http://schemas.microsoft.com/office/drawing/2014/main" id="{3F3D7522-3F50-2DCC-E529-4F8F8B3506A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0294500" y="6323202"/>
            <a:ext cx="1620000" cy="337793"/>
          </a:xfrm>
          <a:prstGeom prst="rect">
            <a:avLst/>
          </a:prstGeom>
        </p:spPr>
      </p:pic>
      <p:sp>
        <p:nvSpPr>
          <p:cNvPr id="3" name="Title 1">
            <a:extLst>
              <a:ext uri="{FF2B5EF4-FFF2-40B4-BE49-F238E27FC236}">
                <a16:creationId xmlns:a16="http://schemas.microsoft.com/office/drawing/2014/main" id="{9B36F494-2010-2A1C-9D06-FDD8ABDFEE80}"/>
              </a:ext>
            </a:extLst>
          </p:cNvPr>
          <p:cNvSpPr>
            <a:spLocks noGrp="1"/>
          </p:cNvSpPr>
          <p:nvPr>
            <p:ph type="title"/>
          </p:nvPr>
        </p:nvSpPr>
        <p:spPr>
          <a:xfrm>
            <a:off x="119270" y="1323110"/>
            <a:ext cx="4212082" cy="4391890"/>
          </a:xfrm>
        </p:spPr>
        <p:txBody>
          <a:bodyPr>
            <a:normAutofit fontScale="90000"/>
          </a:bodyPr>
          <a:lstStyle/>
          <a:p>
            <a:br>
              <a:rPr lang="en-GB" sz="3400" dirty="0">
                <a:latin typeface="Plus Jakarta Sans"/>
                <a:cs typeface="Plus Jakarta Sans" pitchFamily="2" charset="0"/>
              </a:rPr>
            </a:br>
            <a:r>
              <a:rPr lang="en-GB" sz="2800" dirty="0">
                <a:solidFill>
                  <a:schemeClr val="bg1"/>
                </a:solidFill>
                <a:latin typeface="Plus Jakarta Sans"/>
                <a:cs typeface="Plus Jakarta Sans" pitchFamily="2" charset="0"/>
              </a:rPr>
              <a:t>Communication</a:t>
            </a:r>
            <a:br>
              <a:rPr lang="en-GB" sz="1600" dirty="0">
                <a:latin typeface="Plus Jakarta Sans"/>
                <a:cs typeface="Plus Jakarta Sans" pitchFamily="2" charset="0"/>
              </a:rPr>
            </a:br>
            <a:br>
              <a:rPr lang="en-GB" sz="3400" dirty="0">
                <a:latin typeface="Plus Jakarta Sans"/>
                <a:cs typeface="Plus Jakarta Sans" pitchFamily="2" charset="0"/>
              </a:rPr>
            </a:br>
            <a:r>
              <a:rPr lang="en-GB" sz="1600" dirty="0">
                <a:solidFill>
                  <a:schemeClr val="bg1"/>
                </a:solidFill>
                <a:latin typeface="Plus Jakarta Sans"/>
                <a:cs typeface="Plus Jakarta Sans" pitchFamily="2" charset="0"/>
              </a:rPr>
              <a:t>Measure of Success:</a:t>
            </a:r>
            <a:br>
              <a:rPr lang="en-GB" sz="1600" dirty="0">
                <a:latin typeface="Plus Jakarta Sans"/>
                <a:cs typeface="Plus Jakarta Sans" pitchFamily="2" charset="0"/>
              </a:rPr>
            </a:br>
            <a:br>
              <a:rPr lang="en-GB" sz="1600" dirty="0">
                <a:latin typeface="Plus Jakarta Sans" pitchFamily="2" charset="0"/>
                <a:cs typeface="Plus Jakarta Sans" pitchFamily="2" charset="0"/>
              </a:rPr>
            </a:br>
            <a:r>
              <a:rPr lang="en-GB" sz="1600" dirty="0">
                <a:solidFill>
                  <a:schemeClr val="bg1"/>
                </a:solidFill>
                <a:latin typeface="Plus Jakarta Sans"/>
                <a:cs typeface="Plus Jakarta Sans" pitchFamily="2" charset="0"/>
              </a:rPr>
              <a:t>Listen and acts improves from 77% to 95%</a:t>
            </a:r>
            <a:br>
              <a:rPr lang="en-GB" sz="1600" dirty="0">
                <a:latin typeface="Plus Jakarta Sans" pitchFamily="2" charset="0"/>
                <a:cs typeface="Plus Jakarta Sans" pitchFamily="2" charset="0"/>
              </a:rPr>
            </a:br>
            <a:br>
              <a:rPr lang="en-GB" sz="1600" dirty="0">
                <a:latin typeface="Plus Jakarta Sans" pitchFamily="2" charset="0"/>
                <a:cs typeface="Plus Jakarta Sans" pitchFamily="2" charset="0"/>
              </a:rPr>
            </a:br>
            <a:r>
              <a:rPr lang="en-GB" sz="1600" dirty="0">
                <a:solidFill>
                  <a:schemeClr val="bg1"/>
                </a:solidFill>
                <a:latin typeface="Plus Jakarta Sans"/>
                <a:cs typeface="Plus Jakarta Sans" pitchFamily="2" charset="0"/>
              </a:rPr>
              <a:t>Keeps you informed increases from 84% to 95%</a:t>
            </a:r>
            <a:br>
              <a:rPr lang="en-GB" sz="1600" dirty="0">
                <a:latin typeface="Plus Jakarta Sans"/>
                <a:cs typeface="Plus Jakarta Sans" pitchFamily="2" charset="0"/>
              </a:rPr>
            </a:br>
            <a:br>
              <a:rPr lang="en-GB" sz="1600" dirty="0">
                <a:latin typeface="Plus Jakarta Sans"/>
                <a:cs typeface="Plus Jakarta Sans" pitchFamily="2" charset="0"/>
              </a:rPr>
            </a:br>
            <a:r>
              <a:rPr lang="en-GB" sz="1600" dirty="0">
                <a:solidFill>
                  <a:schemeClr val="bg1"/>
                </a:solidFill>
                <a:latin typeface="Plus Jakarta Sans"/>
                <a:cs typeface="Plus Jakarta Sans" pitchFamily="2" charset="0"/>
              </a:rPr>
              <a:t>100% of schemes are represented at the regional forums</a:t>
            </a:r>
            <a:br>
              <a:rPr lang="en-GB" sz="1600" dirty="0">
                <a:latin typeface="Plus Jakarta Sans" pitchFamily="2" charset="0"/>
                <a:cs typeface="Plus Jakarta Sans" pitchFamily="2" charset="0"/>
              </a:rPr>
            </a:br>
            <a:br>
              <a:rPr lang="en-GB" sz="1600" dirty="0">
                <a:latin typeface="Plus Jakarta Sans" pitchFamily="2" charset="0"/>
                <a:cs typeface="Plus Jakarta Sans" pitchFamily="2" charset="0"/>
              </a:rPr>
            </a:br>
            <a:r>
              <a:rPr lang="en-GB" sz="1600" dirty="0">
                <a:solidFill>
                  <a:schemeClr val="bg1"/>
                </a:solidFill>
                <a:latin typeface="Plus Jakarta Sans"/>
                <a:cs typeface="Plus Jakarta Sans" pitchFamily="2" charset="0"/>
              </a:rPr>
              <a:t>RECM engagement visits -KPI to be set and tracked to measure frequency and completion of actions.</a:t>
            </a:r>
            <a:br>
              <a:rPr lang="en-GB" sz="1600" dirty="0">
                <a:latin typeface="Plus Jakarta Sans" pitchFamily="2" charset="0"/>
                <a:cs typeface="Plus Jakarta Sans" pitchFamily="2" charset="0"/>
              </a:rPr>
            </a:br>
            <a:br>
              <a:rPr lang="en-GB" sz="1600" dirty="0">
                <a:latin typeface="Plus Jakarta Sans" pitchFamily="2" charset="0"/>
                <a:cs typeface="Plus Jakarta Sans" pitchFamily="2" charset="0"/>
              </a:rPr>
            </a:br>
            <a:br>
              <a:rPr lang="en-GB" sz="1600" dirty="0">
                <a:latin typeface="Plus Jakarta Sans" pitchFamily="2" charset="0"/>
                <a:cs typeface="Plus Jakarta Sans" pitchFamily="2" charset="0"/>
              </a:rPr>
            </a:br>
            <a:br>
              <a:rPr lang="en-GB" sz="3400" dirty="0">
                <a:latin typeface="Plus Jakarta Sans" pitchFamily="2" charset="0"/>
                <a:cs typeface="Plus Jakarta Sans" pitchFamily="2" charset="0"/>
              </a:rPr>
            </a:br>
            <a:endParaRPr lang="en-GB" sz="3400" dirty="0">
              <a:solidFill>
                <a:schemeClr val="bg1"/>
              </a:solidFill>
              <a:latin typeface="Plus Jakarta Sans" pitchFamily="2" charset="0"/>
              <a:cs typeface="Plus Jakarta Sans" pitchFamily="2" charset="0"/>
            </a:endParaRPr>
          </a:p>
        </p:txBody>
      </p:sp>
      <p:sp>
        <p:nvSpPr>
          <p:cNvPr id="5" name="Rectangle: Rounded Corners 4">
            <a:extLst>
              <a:ext uri="{FF2B5EF4-FFF2-40B4-BE49-F238E27FC236}">
                <a16:creationId xmlns:a16="http://schemas.microsoft.com/office/drawing/2014/main" id="{CECE5936-7B7E-220D-A951-05D3932F1CF0}"/>
              </a:ext>
            </a:extLst>
          </p:cNvPr>
          <p:cNvSpPr/>
          <p:nvPr/>
        </p:nvSpPr>
        <p:spPr>
          <a:xfrm flipH="1">
            <a:off x="5208101" y="197005"/>
            <a:ext cx="6420681" cy="2687449"/>
          </a:xfrm>
          <a:prstGeom prst="roundRect">
            <a:avLst/>
          </a:prstGeom>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lgn="ctr"/>
            <a:endParaRPr lang="en-GB" sz="2000" b="1" dirty="0"/>
          </a:p>
          <a:p>
            <a:pPr algn="ctr"/>
            <a:endParaRPr lang="en-GB" sz="2000" b="1" dirty="0">
              <a:solidFill>
                <a:schemeClr val="accent1"/>
              </a:solidFill>
            </a:endParaRPr>
          </a:p>
          <a:p>
            <a:pPr algn="ctr"/>
            <a:endParaRPr lang="en-GB" sz="2000" b="1" dirty="0">
              <a:solidFill>
                <a:schemeClr val="accent1"/>
              </a:solidFill>
            </a:endParaRPr>
          </a:p>
          <a:p>
            <a:pPr algn="ctr"/>
            <a:r>
              <a:rPr lang="en-GB" sz="2000" b="1" dirty="0">
                <a:solidFill>
                  <a:schemeClr val="accent1"/>
                </a:solidFill>
              </a:rPr>
              <a:t>Improve Regional Communication and Engagement</a:t>
            </a:r>
            <a:endParaRPr lang="en-GB" dirty="0">
              <a:solidFill>
                <a:schemeClr val="accent1"/>
              </a:solidFill>
              <a:cs typeface="Calibri"/>
            </a:endParaRPr>
          </a:p>
          <a:p>
            <a:pPr marL="342900" indent="-342900">
              <a:buFont typeface="Wingdings" panose="05000000000000000000" pitchFamily="2" charset="2"/>
              <a:buChar char="ü"/>
            </a:pPr>
            <a:r>
              <a:rPr lang="en-GB" sz="1600" dirty="0"/>
              <a:t>Introduce regional resident forums chaired by Heads of Extra Care which will include performance updates. Our aim is to achieve one rep per scheme. Themes from these groups will be used to set the national agenda.</a:t>
            </a:r>
            <a:endParaRPr lang="en-GB" sz="1600" dirty="0">
              <a:cs typeface="Calibri"/>
            </a:endParaRPr>
          </a:p>
          <a:p>
            <a:pPr marL="342900" indent="-342900">
              <a:buFont typeface="Wingdings" panose="05000000000000000000" pitchFamily="2" charset="2"/>
              <a:buChar char="ü"/>
            </a:pPr>
            <a:r>
              <a:rPr lang="en-GB" sz="1600" dirty="0"/>
              <a:t>Forum updates and general updates provided by Head of region in the Court Newsletter.</a:t>
            </a:r>
            <a:endParaRPr lang="en-GB" sz="1600" dirty="0">
              <a:cs typeface="Calibri"/>
            </a:endParaRPr>
          </a:p>
          <a:p>
            <a:pPr marL="342900" indent="-342900">
              <a:buFont typeface="Wingdings" panose="05000000000000000000" pitchFamily="2" charset="2"/>
              <a:buChar char="ü"/>
            </a:pPr>
            <a:r>
              <a:rPr lang="en-GB" sz="1600" dirty="0">
                <a:cs typeface="Calibri"/>
              </a:rPr>
              <a:t>Online engagement events to be delivered by Heads and recorded so that these can be played back to residents who don’t have access to IT.</a:t>
            </a:r>
          </a:p>
          <a:p>
            <a:pPr marL="342900" indent="-342900">
              <a:buFontTx/>
              <a:buAutoNum type="arabicPeriod"/>
            </a:pPr>
            <a:endParaRPr lang="en-GB" dirty="0">
              <a:cs typeface="Calibri" panose="020F0502020204030204"/>
            </a:endParaRPr>
          </a:p>
          <a:p>
            <a:pPr marL="285750" indent="-285750" algn="ctr">
              <a:buFont typeface="Wingdings" panose="05000000000000000000" pitchFamily="2" charset="2"/>
              <a:buChar char="ü"/>
            </a:pPr>
            <a:endParaRPr lang="en-GB" dirty="0"/>
          </a:p>
          <a:p>
            <a:pPr marL="285750" indent="-285750" algn="ctr">
              <a:buFont typeface="Wingdings" panose="05000000000000000000" pitchFamily="2" charset="2"/>
              <a:buChar char="ü"/>
            </a:pPr>
            <a:endParaRPr lang="en-GB" dirty="0">
              <a:cs typeface="Calibri" panose="020F0502020204030204"/>
            </a:endParaRPr>
          </a:p>
        </p:txBody>
      </p:sp>
      <p:sp>
        <p:nvSpPr>
          <p:cNvPr id="7" name="Content Placeholder 6">
            <a:extLst>
              <a:ext uri="{FF2B5EF4-FFF2-40B4-BE49-F238E27FC236}">
                <a16:creationId xmlns:a16="http://schemas.microsoft.com/office/drawing/2014/main" id="{EC1CCDF6-E39B-1FF0-EE12-1863CAC08915}"/>
              </a:ext>
            </a:extLst>
          </p:cNvPr>
          <p:cNvSpPr>
            <a:spLocks noGrp="1"/>
          </p:cNvSpPr>
          <p:nvPr>
            <p:ph idx="1"/>
          </p:nvPr>
        </p:nvSpPr>
        <p:spPr>
          <a:xfrm flipH="1">
            <a:off x="5208105" y="3008244"/>
            <a:ext cx="6420678" cy="163001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normAutofit fontScale="85000" lnSpcReduction="20000"/>
          </a:bodyPr>
          <a:lstStyle/>
          <a:p>
            <a:pPr marL="0" indent="0" algn="ctr">
              <a:buNone/>
            </a:pPr>
            <a:r>
              <a:rPr lang="en-GB" sz="2300" b="1" dirty="0">
                <a:solidFill>
                  <a:schemeClr val="accent1"/>
                </a:solidFill>
              </a:rPr>
              <a:t>Improve and Standardise Local Engagement</a:t>
            </a:r>
          </a:p>
          <a:p>
            <a:pPr>
              <a:buFont typeface="Wingdings" panose="05000000000000000000" pitchFamily="2" charset="2"/>
              <a:buChar char="ü"/>
            </a:pPr>
            <a:r>
              <a:rPr lang="en-GB" sz="1900" dirty="0"/>
              <a:t>Set a standard for Regional Extra Care Manager engagement visits to include frequency of meetings and structure.</a:t>
            </a:r>
            <a:endParaRPr lang="en-GB" sz="1900" dirty="0">
              <a:cs typeface="Calibri"/>
            </a:endParaRPr>
          </a:p>
          <a:p>
            <a:pPr>
              <a:buFont typeface="Wingdings" panose="05000000000000000000" pitchFamily="2" charset="2"/>
              <a:buChar char="ü"/>
            </a:pPr>
            <a:r>
              <a:rPr lang="en-GB" sz="1900" dirty="0"/>
              <a:t>We will introduce interactive sessions with residents assessing satisfaction with the TSMs throughout the year at every scheme. This will help us to identify areas for improvement.</a:t>
            </a:r>
            <a:endParaRPr lang="en-GB" sz="1900" dirty="0">
              <a:cs typeface="Calibri"/>
            </a:endParaRPr>
          </a:p>
        </p:txBody>
      </p:sp>
      <p:sp>
        <p:nvSpPr>
          <p:cNvPr id="9" name="Content Placeholder 6">
            <a:extLst>
              <a:ext uri="{FF2B5EF4-FFF2-40B4-BE49-F238E27FC236}">
                <a16:creationId xmlns:a16="http://schemas.microsoft.com/office/drawing/2014/main" id="{28507D65-0210-9308-E758-FB429F75AEA5}"/>
              </a:ext>
            </a:extLst>
          </p:cNvPr>
          <p:cNvSpPr txBox="1">
            <a:spLocks/>
          </p:cNvSpPr>
          <p:nvPr/>
        </p:nvSpPr>
        <p:spPr>
          <a:xfrm flipH="1">
            <a:off x="5208104" y="4800301"/>
            <a:ext cx="6420678" cy="1527311"/>
          </a:xfrm>
          <a:prstGeom prst="round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lgn="ctr">
              <a:buNone/>
            </a:pPr>
            <a:endParaRPr lang="en-GB" dirty="0">
              <a:cs typeface="Calibri"/>
            </a:endParaRPr>
          </a:p>
          <a:p>
            <a:pPr marL="0" indent="0" algn="ctr">
              <a:buNone/>
            </a:pPr>
            <a:r>
              <a:rPr lang="en-GB" sz="2600" b="1" dirty="0">
                <a:solidFill>
                  <a:schemeClr val="accent1"/>
                </a:solidFill>
              </a:rPr>
              <a:t>Strategic Engagement</a:t>
            </a:r>
            <a:endParaRPr lang="en-GB" sz="2600" b="1">
              <a:solidFill>
                <a:schemeClr val="accent1"/>
              </a:solidFill>
            </a:endParaRPr>
          </a:p>
          <a:p>
            <a:pPr marL="457200" indent="-457200">
              <a:buFont typeface="Wingdings" panose="020B0604020202020204" pitchFamily="34" charset="0"/>
              <a:buChar char="ü"/>
            </a:pPr>
            <a:r>
              <a:rPr lang="en-GB" sz="1900" dirty="0"/>
              <a:t>Pilot an Extra Care Residents' Conference for those who are </a:t>
            </a:r>
          </a:p>
          <a:p>
            <a:pPr marL="457200" indent="-457200">
              <a:buFont typeface="Wingdings" panose="020B0604020202020204" pitchFamily="34" charset="0"/>
              <a:buChar char="ü"/>
            </a:pPr>
            <a:r>
              <a:rPr lang="en-GB" sz="1900" dirty="0"/>
              <a:t>Test the use of WhatsApp Communities for providing frequent updates to residents</a:t>
            </a:r>
          </a:p>
          <a:p>
            <a:pPr marL="457200" indent="-457200">
              <a:buFont typeface="Wingdings" panose="020B0604020202020204" pitchFamily="34" charset="0"/>
              <a:buChar char="ü"/>
            </a:pPr>
            <a:endParaRPr lang="en-GB" sz="1900" dirty="0"/>
          </a:p>
        </p:txBody>
      </p:sp>
    </p:spTree>
    <p:extLst>
      <p:ext uri="{BB962C8B-B14F-4D97-AF65-F5344CB8AC3E}">
        <p14:creationId xmlns:p14="http://schemas.microsoft.com/office/powerpoint/2010/main" val="820197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2086345-7ab3-475c-aff2-919a9be5f6a6">
      <Terms xmlns="http://schemas.microsoft.com/office/infopath/2007/PartnerControls"/>
    </lcf76f155ced4ddcb4097134ff3c332f>
    <TaxCatchAll xmlns="86558e2f-3e2a-4bdc-8a2c-371760457c0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53FFC0F56325B438C1D4C4106D0FF53" ma:contentTypeVersion="15" ma:contentTypeDescription="Create a new document." ma:contentTypeScope="" ma:versionID="4c307d68df5be3f693f302ffeb62136d">
  <xsd:schema xmlns:xsd="http://www.w3.org/2001/XMLSchema" xmlns:xs="http://www.w3.org/2001/XMLSchema" xmlns:p="http://schemas.microsoft.com/office/2006/metadata/properties" xmlns:ns2="82086345-7ab3-475c-aff2-919a9be5f6a6" xmlns:ns3="86558e2f-3e2a-4bdc-8a2c-371760457c08" targetNamespace="http://schemas.microsoft.com/office/2006/metadata/properties" ma:root="true" ma:fieldsID="837a003f1c70988b1d82c4507b515f1f" ns2:_="" ns3:_="">
    <xsd:import namespace="82086345-7ab3-475c-aff2-919a9be5f6a6"/>
    <xsd:import namespace="86558e2f-3e2a-4bdc-8a2c-371760457c0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086345-7ab3-475c-aff2-919a9be5f6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40175564-4318-44eb-a7d2-716bf920f5f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558e2f-3e2a-4bdc-8a2c-371760457c0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0f4d872-d878-429e-91fa-e9b645d538b0}" ma:internalName="TaxCatchAll" ma:showField="CatchAllData" ma:web="86558e2f-3e2a-4bdc-8a2c-371760457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A18B41-3E9F-4D49-98A9-5D1072C9F352}">
  <ds:schemaRefs>
    <ds:schemaRef ds:uri="82086345-7ab3-475c-aff2-919a9be5f6a6"/>
    <ds:schemaRef ds:uri="86558e2f-3e2a-4bdc-8a2c-371760457c08"/>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256EAC4-DAA6-44DE-B245-96F23061EF1A}">
  <ds:schemaRefs>
    <ds:schemaRef ds:uri="82086345-7ab3-475c-aff2-919a9be5f6a6"/>
    <ds:schemaRef ds:uri="86558e2f-3e2a-4bdc-8a2c-371760457c0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28543EA-0C44-4720-86F5-40AB9C1D18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357</TotalTime>
  <Words>746</Words>
  <Application>Microsoft Office PowerPoint</Application>
  <PresentationFormat>Widescreen</PresentationFormat>
  <Paragraphs>100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Plus Jakarta Sans</vt:lpstr>
      <vt:lpstr>Plus Jakarta Sans Light</vt:lpstr>
      <vt:lpstr>Wingdings</vt:lpstr>
      <vt:lpstr>Office Theme</vt:lpstr>
      <vt:lpstr>PowerPoint Presentation</vt:lpstr>
      <vt:lpstr>Emerging Themes</vt:lpstr>
      <vt:lpstr>PowerPoint Presentation</vt:lpstr>
      <vt:lpstr> Services and Facilities  Measures of Success:  Satisfaction with repairs improves from 87% to 95%  Overall satisfaction increases from 87% to 96%    </vt:lpstr>
      <vt:lpstr>PowerPoint Presentation</vt:lpstr>
      <vt:lpstr> Communication  Measure of Success:  Listen and acts improves from 77% to 95%  Keeps you informed increases from 84% to 95%  100% of schemes are represented at the regional forums  RECM engagement visits -KPI to be set and tracked to measure frequency and completion of actions.    </vt:lpstr>
    </vt:vector>
  </TitlesOfParts>
  <Company>Housing 21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meal charges as a condition of tenancy</dc:title>
  <dc:creator>Sophia Nakhooda</dc:creator>
  <cp:lastModifiedBy>Jamie Lewis</cp:lastModifiedBy>
  <cp:revision>554</cp:revision>
  <dcterms:created xsi:type="dcterms:W3CDTF">2023-11-15T11:20:52Z</dcterms:created>
  <dcterms:modified xsi:type="dcterms:W3CDTF">2024-03-01T09:30:23Z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0x010100253FFC0F56325B438C1D4C4106D0FF53</vt:lpwstr>
  </property>
  <property fmtid="{D5CDD505-2E9C-101B-9397-08002B2CF9AE}" pid="3" name="MediaServiceImageTags">
    <vt:lpwstr/>
  </property>
</Properties>
</file>