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3" r:id="rId6"/>
    <p:sldId id="267" r:id="rId7"/>
    <p:sldId id="269" r:id="rId8"/>
    <p:sldId id="27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CE9DE28-6A6D-975F-856A-B6F2CD4181DF}" name="Vanessa Pritchard-Wilkes" initials="VP" userId="S::vanessa.pritchard-wilkes@housing21.org.uk::188c1a82-7550-49e0-93ee-d3babf7a873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B46"/>
    <a:srgbClr val="003B64"/>
    <a:srgbClr val="0194D3"/>
    <a:srgbClr val="00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8C849-A2DB-E537-147A-830CBC831DBD}" v="1" dt="2024-02-14T16:51:52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Pritchard-Wilkes" userId="188c1a82-7550-49e0-93ee-d3babf7a873d" providerId="ADAL" clId="{86227FB6-1999-47F7-BA5E-58335886D57F}"/>
    <pc:docChg chg="modSld">
      <pc:chgData name="Vanessa Pritchard-Wilkes" userId="188c1a82-7550-49e0-93ee-d3babf7a873d" providerId="ADAL" clId="{86227FB6-1999-47F7-BA5E-58335886D57F}" dt="2024-02-14T14:08:47.442" v="81" actId="20577"/>
      <pc:docMkLst>
        <pc:docMk/>
      </pc:docMkLst>
      <pc:sldChg chg="modSp mod delCm">
        <pc:chgData name="Vanessa Pritchard-Wilkes" userId="188c1a82-7550-49e0-93ee-d3babf7a873d" providerId="ADAL" clId="{86227FB6-1999-47F7-BA5E-58335886D57F}" dt="2024-02-14T14:08:21.973" v="79" actId="20577"/>
        <pc:sldMkLst>
          <pc:docMk/>
          <pc:sldMk cId="5119531" sldId="266"/>
        </pc:sldMkLst>
        <pc:spChg chg="mod">
          <ac:chgData name="Vanessa Pritchard-Wilkes" userId="188c1a82-7550-49e0-93ee-d3babf7a873d" providerId="ADAL" clId="{86227FB6-1999-47F7-BA5E-58335886D57F}" dt="2024-02-14T14:08:21.973" v="79" actId="20577"/>
          <ac:spMkLst>
            <pc:docMk/>
            <pc:sldMk cId="5119531" sldId="266"/>
            <ac:spMk id="7" creationId="{EC1CCDF6-E39B-1FF0-EE12-1863CAC0891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Vanessa Pritchard-Wilkes" userId="188c1a82-7550-49e0-93ee-d3babf7a873d" providerId="ADAL" clId="{86227FB6-1999-47F7-BA5E-58335886D57F}" dt="2024-02-14T14:07:55.283" v="2"/>
              <pc2:cmMkLst xmlns:pc2="http://schemas.microsoft.com/office/powerpoint/2019/9/main/command">
                <pc:docMk/>
                <pc:sldMk cId="5119531" sldId="266"/>
                <pc2:cmMk id="{21416F71-1315-41DB-A89A-6AF3889F6A27}"/>
              </pc2:cmMkLst>
            </pc226:cmChg>
          </p:ext>
        </pc:extLst>
      </pc:sldChg>
      <pc:sldChg chg="delCm modCm">
        <pc:chgData name="Vanessa Pritchard-Wilkes" userId="188c1a82-7550-49e0-93ee-d3babf7a873d" providerId="ADAL" clId="{86227FB6-1999-47F7-BA5E-58335886D57F}" dt="2024-02-14T14:07:41.071" v="1"/>
        <pc:sldMkLst>
          <pc:docMk/>
          <pc:sldMk cId="609643573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anessa Pritchard-Wilkes" userId="188c1a82-7550-49e0-93ee-d3babf7a873d" providerId="ADAL" clId="{86227FB6-1999-47F7-BA5E-58335886D57F}" dt="2024-02-14T14:07:41.071" v="1"/>
              <pc2:cmMkLst xmlns:pc2="http://schemas.microsoft.com/office/powerpoint/2019/9/main/command">
                <pc:docMk/>
                <pc:sldMk cId="609643573" sldId="267"/>
                <pc2:cmMk id="{71D35BF5-E8D2-406B-9334-D46DDF340E78}"/>
              </pc2:cmMkLst>
            </pc226:cmChg>
          </p:ext>
        </pc:extLst>
      </pc:sldChg>
      <pc:sldChg chg="modSp mod">
        <pc:chgData name="Vanessa Pritchard-Wilkes" userId="188c1a82-7550-49e0-93ee-d3babf7a873d" providerId="ADAL" clId="{86227FB6-1999-47F7-BA5E-58335886D57F}" dt="2024-02-14T14:08:47.442" v="81" actId="20577"/>
        <pc:sldMkLst>
          <pc:docMk/>
          <pc:sldMk cId="1481609689" sldId="270"/>
        </pc:sldMkLst>
        <pc:spChg chg="mod">
          <ac:chgData name="Vanessa Pritchard-Wilkes" userId="188c1a82-7550-49e0-93ee-d3babf7a873d" providerId="ADAL" clId="{86227FB6-1999-47F7-BA5E-58335886D57F}" dt="2024-02-14T14:08:47.442" v="81" actId="20577"/>
          <ac:spMkLst>
            <pc:docMk/>
            <pc:sldMk cId="1481609689" sldId="270"/>
            <ac:spMk id="10" creationId="{EBA1B574-B232-7FA4-DF80-9C9A529265AA}"/>
          </ac:spMkLst>
        </pc:spChg>
      </pc:sldChg>
    </pc:docChg>
  </pc:docChgLst>
  <pc:docChgLst>
    <pc:chgData name="Tina Wathern" userId="S::tina.wathern@housing21.org.uk::b8bbad05-155f-411b-b232-27fad26197e0" providerId="AD" clId="Web-{A8B8C849-A2DB-E537-147A-830CBC831DBD}"/>
    <pc:docChg chg="sldOrd">
      <pc:chgData name="Tina Wathern" userId="S::tina.wathern@housing21.org.uk::b8bbad05-155f-411b-b232-27fad26197e0" providerId="AD" clId="Web-{A8B8C849-A2DB-E537-147A-830CBC831DBD}" dt="2024-02-14T16:51:52.949" v="0"/>
      <pc:docMkLst>
        <pc:docMk/>
      </pc:docMkLst>
      <pc:sldChg chg="ord">
        <pc:chgData name="Tina Wathern" userId="S::tina.wathern@housing21.org.uk::b8bbad05-155f-411b-b232-27fad26197e0" providerId="AD" clId="Web-{A8B8C849-A2DB-E537-147A-830CBC831DBD}" dt="2024-02-14T16:51:52.949" v="0"/>
        <pc:sldMkLst>
          <pc:docMk/>
          <pc:sldMk cId="5119531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6DEA0-141B-4FC9-91D8-6BA14EED8C00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E05C2-D61B-472A-A4E8-E185E8D31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428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2E4FD-8AA1-155D-A7DE-17FF10AF4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06CE4-7518-7B05-9C72-25D2AA218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39000-D5A2-708F-53EC-5C9C918E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D03B-7629-6D65-250D-785295300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00113-1792-8FC7-AB57-E47CD0D3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54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A40A-0CAD-29AD-9171-F9611F53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CFE5E6-C4E4-D1EE-4E29-67D8E68A9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FA978-1F3B-4EB2-31A4-9A2FCD150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511DF-8C30-4407-46A3-97D9E30A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1DAF4-33FC-CA52-0FFC-FE45D3512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2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AA789-36CE-0635-8323-97DFC4783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89320-2BA6-BFD3-455B-F0DA8C782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14E08-E73C-6FA3-8034-02F47B60D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A1E91-4686-E9AF-4CD2-BE0E3AADA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F88D2-4E30-DB58-B8C4-E3CEDE0A2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1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AC518-E227-C5BC-3A1D-82BEB636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1B7F0-029E-B240-7DAD-539DC5DEF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A49B-4316-2E12-1B03-41B420F3E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CBA41-4114-3F39-0149-8EF8F4F4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AAAF1-EE2A-3CC4-762C-EDC5796A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9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9FAAF-E058-818D-DEDC-4397033E8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2879D-086B-7C2A-736F-DCF737AAA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ED2EF-2103-B01E-0E89-6B3F6235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8B98-2C30-6475-F45F-69AB2D1A8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D8688-37BA-A34C-1266-CD45017B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1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36AF1-89D9-CBCA-6254-C1D52AF0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F65A5-99CB-DA7A-E8B6-6354FB3CC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8DD99-1175-467F-D9A7-596EDBD51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C6191-CB13-1189-AD69-2D53821E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2C035-2275-8717-FC2A-C2D96888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C7EB4-766F-613D-D98C-F71013217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04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3B85-71F9-E697-EFED-2CBE5F86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5FD4B-04D6-D2F4-64F4-9259E0AE8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B20E1-7200-A122-090E-0A532A000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73892-908E-BE86-FFD6-79993D894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987DA-EAE9-8841-9E73-6A5BD3F22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8039E7-C1CB-87E5-55E2-C2633852B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1DAA0-32F6-5F7E-4DF8-E909EA31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65A9E-E2D5-16EF-89B1-FDF42591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9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415D4-0773-81CC-E07E-3B8C1EE3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0F87A9-60F4-FFA7-09B4-03785CD5A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D5C7B-224A-F7B8-D3F8-84A9A566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944C20-C160-B07A-2CF3-A01F8DB4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42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11C96-92FE-10B7-6C91-C4361BCA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E6408D-0B4F-1416-F081-84BE411B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1BF91-957C-D433-FA4E-377AE4BC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0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17236-2952-B3B5-505E-CE9322CB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30B8A-80D6-5EFB-1CB8-0C696529D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0075F-6C3C-E869-5BB9-E8230A424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CB1DE-A6A0-FFE1-2B67-F34CCD9A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3E7DC-C38C-3002-C5CA-C6CE7304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23EE0-D360-4D33-9845-2953E4BE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4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354C-D08A-9700-29BA-9BB1BA723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D050FE-8B33-731D-6A23-AD1BB51DC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5C792-73B8-308C-B2C3-4DAD1F51B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0F1D0-2AC7-29BF-358E-B9EFFD05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531B6-8341-7B29-E4A3-0F44211C1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706C5-BAFE-A818-F464-6DB9A1FA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4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83D02-F605-CF67-B66F-F567B4EC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E0710-D9C7-ED90-555E-D9E09FFA7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C915-C0B5-20BE-7D6C-6527EEFAB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D76B-87BB-4C7D-B424-6F19C3BEAA17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B19E7-FC75-448F-BF1D-945136EF0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BC97F-2088-0A06-5689-5480885D8F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07D0-8475-4289-BD09-149950253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0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85E7CA-2455-F160-2A19-F9CAB21FD4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AA47A-2B38-4F28-43D0-D378BE7861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013" b="74605"/>
          <a:stretch/>
        </p:blipFill>
        <p:spPr>
          <a:xfrm>
            <a:off x="-1" y="3782738"/>
            <a:ext cx="4236887" cy="3075262"/>
          </a:xfrm>
          <a:prstGeom prst="rect">
            <a:avLst/>
          </a:prstGeom>
        </p:spPr>
      </p:pic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5CBD754-F8AE-E746-C4FD-1E83C254D5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detail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6321600"/>
            <a:ext cx="1620000" cy="337793"/>
          </a:xfrm>
          <a:prstGeom prst="rect">
            <a:avLst/>
          </a:prstGeom>
          <a:noFill/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D0C61C1-2A67-2980-FA3E-BD94D5FDBF43}"/>
              </a:ext>
            </a:extLst>
          </p:cNvPr>
          <p:cNvGrpSpPr/>
          <p:nvPr/>
        </p:nvGrpSpPr>
        <p:grpSpPr>
          <a:xfrm>
            <a:off x="1898698" y="1672767"/>
            <a:ext cx="8394605" cy="3512466"/>
            <a:chOff x="1898698" y="2274838"/>
            <a:chExt cx="8394605" cy="351246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89B192C-A441-C9D7-D414-9693CC9F7C28}"/>
                </a:ext>
              </a:extLst>
            </p:cNvPr>
            <p:cNvSpPr txBox="1"/>
            <p:nvPr/>
          </p:nvSpPr>
          <p:spPr>
            <a:xfrm>
              <a:off x="1898698" y="2274838"/>
              <a:ext cx="8394605" cy="230832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>
                <a:lnSpc>
                  <a:spcPct val="90000"/>
                </a:lnSpc>
                <a:spcBef>
                  <a:spcPct val="0"/>
                </a:spcBef>
                <a:buNone/>
                <a:defRPr sz="4000">
                  <a:solidFill>
                    <a:schemeClr val="bg1"/>
                  </a:solidFill>
                  <a:latin typeface="Plus Jakarta Sans" pitchFamily="2" charset="0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n-GB" sz="3400" dirty="0">
                  <a:latin typeface="Plus Jakarta Sans"/>
                </a:rPr>
                <a:t>Responding to the Residents' Survey </a:t>
              </a:r>
            </a:p>
            <a:p>
              <a:pPr>
                <a:lnSpc>
                  <a:spcPct val="100000"/>
                </a:lnSpc>
              </a:pPr>
              <a:endParaRPr lang="en-GB" sz="3400" dirty="0">
                <a:latin typeface="Plus Jakarta Sans"/>
              </a:endParaRPr>
            </a:p>
            <a:p>
              <a:pPr>
                <a:lnSpc>
                  <a:spcPct val="100000"/>
                </a:lnSpc>
              </a:pPr>
              <a:endParaRPr lang="en-GB" sz="3400" dirty="0">
                <a:latin typeface="Plus Jakarta Sans"/>
              </a:endParaRPr>
            </a:p>
            <a:p>
              <a:pPr>
                <a:lnSpc>
                  <a:spcPct val="100000"/>
                </a:lnSpc>
              </a:pPr>
              <a:r>
                <a:rPr lang="en-GB" sz="3400" dirty="0">
                  <a:latin typeface="Plus Jakarta Sans"/>
                </a:rPr>
                <a:t>Retirement Living</a:t>
              </a:r>
              <a:endParaRPr lang="en-GB" sz="34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547CC24-39C1-E7BE-658F-5E928FC87BE2}"/>
                </a:ext>
              </a:extLst>
            </p:cNvPr>
            <p:cNvSpPr txBox="1"/>
            <p:nvPr/>
          </p:nvSpPr>
          <p:spPr>
            <a:xfrm>
              <a:off x="4150322" y="5030174"/>
              <a:ext cx="3891356" cy="7571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>
                  <a:solidFill>
                    <a:schemeClr val="bg1"/>
                  </a:solidFill>
                  <a:latin typeface="Plus Jakarta Sans Light" pitchFamily="2" charset="0"/>
                  <a:cs typeface="Plus Jakarta Sans Light" pitchFamily="2" charset="0"/>
                </a:defRPr>
              </a:lvl1pPr>
              <a:lvl2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/>
              </a:lvl2pPr>
              <a:lvl3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</a:lvl3pPr>
              <a:lvl4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4pPr>
              <a:lvl5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5pPr>
              <a:lvl6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6pPr>
              <a:lvl7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7pPr>
              <a:lvl8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8pPr>
              <a:lvl9pPr indent="0" algn="ctr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/>
              </a:lvl9pPr>
            </a:lstStyle>
            <a:p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230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6778ED-EDC1-6B5D-44F8-57C6450D16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868" t="16691" b="27512"/>
          <a:stretch/>
        </p:blipFill>
        <p:spPr>
          <a:xfrm>
            <a:off x="-59635" y="66260"/>
            <a:ext cx="394943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626E92-993E-0131-73A8-86FB266AE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19930"/>
            <a:ext cx="2795251" cy="5567891"/>
          </a:xfrm>
        </p:spPr>
        <p:txBody>
          <a:bodyPr>
            <a:normAutofit/>
          </a:bodyPr>
          <a:lstStyle/>
          <a:p>
            <a:r>
              <a:rPr lang="en-GB" sz="3400" dirty="0">
                <a:solidFill>
                  <a:schemeClr val="bg1"/>
                </a:solidFill>
                <a:latin typeface="Plus Jakarta Sans"/>
              </a:rPr>
              <a:t>Emerging Themes</a:t>
            </a: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3D7522-3F50-2DCC-E529-4F8F8B3506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500" y="6323202"/>
            <a:ext cx="1620000" cy="33779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E215D5-E462-5477-7061-CF110D8DD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0939" y="636104"/>
            <a:ext cx="7152861" cy="60248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endParaRPr lang="en-GB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GB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GB" dirty="0">
              <a:cs typeface="Calibri" panose="020F0502020204030204"/>
            </a:endParaRPr>
          </a:p>
          <a:p>
            <a:pPr marL="514350" indent="-514350" algn="just">
              <a:buAutoNum type="arabicPeriod"/>
            </a:pPr>
            <a:r>
              <a:rPr lang="en-GB" dirty="0">
                <a:cs typeface="Calibri" panose="020F0502020204030204"/>
              </a:rPr>
              <a:t>Complaints </a:t>
            </a:r>
          </a:p>
          <a:p>
            <a:pPr marL="514350" indent="-514350" algn="just">
              <a:buAutoNum type="arabicPeriod"/>
            </a:pPr>
            <a:r>
              <a:rPr lang="en-GB" dirty="0">
                <a:cs typeface="Calibri" panose="020F0502020204030204"/>
              </a:rPr>
              <a:t>ASB and neighbourhood</a:t>
            </a:r>
          </a:p>
          <a:p>
            <a:pPr marL="514350" indent="-514350">
              <a:buAutoNum type="arabicPeriod"/>
            </a:pPr>
            <a:r>
              <a:rPr lang="en-GB" dirty="0">
                <a:cs typeface="Calibri" panose="020F0502020204030204"/>
              </a:rPr>
              <a:t>Communication &amp; effectiveness</a:t>
            </a:r>
            <a:br>
              <a:rPr lang="en-GB" dirty="0">
                <a:cs typeface="Calibri" panose="020F0502020204030204"/>
              </a:rPr>
            </a:br>
            <a:r>
              <a:rPr lang="en-GB" sz="2000" dirty="0">
                <a:cs typeface="Calibri" panose="020F0502020204030204"/>
              </a:rPr>
              <a:t>(Listens &amp; acts, keeps informed)</a:t>
            </a:r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4593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8D4BD4-EFDD-3D54-7AD4-DD7ECE61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996" t="29116" b="14937"/>
          <a:stretch/>
        </p:blipFill>
        <p:spPr>
          <a:xfrm>
            <a:off x="0" y="40781"/>
            <a:ext cx="4903304" cy="6765204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3D7522-3F50-2DCC-E529-4F8F8B3506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500" y="6323202"/>
            <a:ext cx="1620000" cy="33779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6316EB0-8A47-C7AE-FC00-BD887771C8D4}"/>
              </a:ext>
            </a:extLst>
          </p:cNvPr>
          <p:cNvSpPr txBox="1">
            <a:spLocks/>
          </p:cNvSpPr>
          <p:nvPr/>
        </p:nvSpPr>
        <p:spPr>
          <a:xfrm>
            <a:off x="84843" y="736600"/>
            <a:ext cx="3973846" cy="538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Complaints</a:t>
            </a:r>
            <a:endParaRPr lang="en-US" sz="2800" dirty="0">
              <a:solidFill>
                <a:schemeClr val="bg1"/>
              </a:solidFill>
              <a:cs typeface="Calibri Light"/>
            </a:endParaRPr>
          </a:p>
          <a:p>
            <a:pPr algn="l"/>
            <a:endParaRPr lang="en-GB" sz="28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Measures of success:</a:t>
            </a:r>
            <a:endParaRPr lang="en-GB" sz="1600" dirty="0">
              <a:solidFill>
                <a:schemeClr val="bg1"/>
              </a:solidFill>
              <a:cs typeface="Calibri Light"/>
            </a:endParaRPr>
          </a:p>
          <a:p>
            <a:pPr algn="l"/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Complaints handling to improve from 45% to 65% (upper quartile) </a:t>
            </a:r>
            <a:endParaRPr lang="en-GB" sz="1600" dirty="0">
              <a:solidFill>
                <a:schemeClr val="bg1"/>
              </a:solidFill>
              <a:latin typeface="Plus Jakarta Sans"/>
            </a:endParaRPr>
          </a:p>
          <a:p>
            <a:pPr marL="285750" indent="-285750" algn="l">
              <a:buFont typeface="Arial"/>
              <a:buChar char="•"/>
            </a:pPr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No Ombudsman Service failures from 2024</a:t>
            </a:r>
          </a:p>
          <a:p>
            <a:pPr algn="l"/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Listen and acts increases from 71% to 90%</a:t>
            </a:r>
          </a:p>
          <a:p>
            <a:pPr algn="l"/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9C29DC-0662-9F65-90E8-01FEBE7A6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852078"/>
              </p:ext>
            </p:extLst>
          </p:nvPr>
        </p:nvGraphicFramePr>
        <p:xfrm>
          <a:off x="4982817" y="534798"/>
          <a:ext cx="6685722" cy="4927515"/>
        </p:xfrm>
        <a:graphic>
          <a:graphicData uri="http://schemas.openxmlformats.org/drawingml/2006/table">
            <a:tbl>
              <a:tblPr/>
              <a:tblGrid>
                <a:gridCol w="6685722">
                  <a:extLst>
                    <a:ext uri="{9D8B030D-6E8A-4147-A177-3AD203B41FA5}">
                      <a16:colId xmlns:a16="http://schemas.microsoft.com/office/drawing/2014/main" val="3708331778"/>
                    </a:ext>
                  </a:extLst>
                </a:gridCol>
              </a:tblGrid>
              <a:tr h="1492280">
                <a:tc>
                  <a:txBody>
                    <a:bodyPr/>
                    <a:lstStyle/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356137"/>
                  </a:ext>
                </a:extLst>
              </a:tr>
              <a:tr h="1534183">
                <a:tc>
                  <a:txBody>
                    <a:bodyPr/>
                    <a:lstStyle/>
                    <a:p>
                      <a:pPr fontAlgn="t"/>
                      <a:endParaRPr lang="en-GB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663442"/>
                  </a:ext>
                </a:extLst>
              </a:tr>
              <a:tr h="1901052">
                <a:tc>
                  <a:txBody>
                    <a:bodyPr/>
                    <a:lstStyle/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968794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A1B574-B232-7FA4-DF80-9C9A529265AA}"/>
              </a:ext>
            </a:extLst>
          </p:cNvPr>
          <p:cNvSpPr/>
          <p:nvPr/>
        </p:nvSpPr>
        <p:spPr>
          <a:xfrm>
            <a:off x="5194030" y="234213"/>
            <a:ext cx="5910470" cy="215338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accent6"/>
                </a:solidFill>
              </a:rPr>
              <a:t>Improve the Complaint Procedure (Right First Time)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Develop training for all complaints handlers</a:t>
            </a:r>
            <a:endParaRPr lang="en-GB" sz="160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Develop a new process for quality assuring Stage 1 outcomes so that complaints are handled right first time.</a:t>
            </a:r>
            <a:endParaRPr lang="en-GB" sz="1600" dirty="0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cs typeface="Calibri" panose="020F0502020204030204"/>
              </a:rPr>
              <a:t>Review information provided to residents about our complaints procedure.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cs typeface="Calibri" panose="020F0502020204030204"/>
              </a:rPr>
              <a:t>Monthly follow up to complainants to understand their feelings on the process/approach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D0C1758-9DDB-0EEC-9ADA-4CF96AE157EF}"/>
              </a:ext>
            </a:extLst>
          </p:cNvPr>
          <p:cNvSpPr/>
          <p:nvPr/>
        </p:nvSpPr>
        <p:spPr>
          <a:xfrm>
            <a:off x="5192225" y="2502198"/>
            <a:ext cx="5951519" cy="214476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accent6"/>
                </a:solidFill>
              </a:rPr>
              <a:t>Create a ‘Customer First' Culture</a:t>
            </a:r>
            <a:endParaRPr lang="en-GB" dirty="0">
              <a:solidFill>
                <a:schemeClr val="accent6"/>
              </a:solidFill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Develop a co-produced Customer Charter, to set out the standards of customer service residents should expect from Housing 21. To</a:t>
            </a:r>
            <a:r>
              <a:rPr lang="en-GB" sz="1600" dirty="0">
                <a:cs typeface="Calibri"/>
              </a:rPr>
              <a:t> link in with the Court Service Agreement.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Training for all employees on what good customer service looks like.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cs typeface="Calibri"/>
              </a:rPr>
              <a:t>Undertake research on organisations with good customer service culture </a:t>
            </a:r>
            <a:r>
              <a:rPr lang="en-GB" sz="1600" dirty="0" err="1">
                <a:cs typeface="Calibri"/>
              </a:rPr>
              <a:t>eg</a:t>
            </a:r>
            <a:r>
              <a:rPr lang="en-GB" sz="1600" dirty="0">
                <a:cs typeface="Calibri"/>
              </a:rPr>
              <a:t> John Lewis, Octopus</a:t>
            </a:r>
          </a:p>
          <a:p>
            <a:endParaRPr lang="en-GB" sz="1600" dirty="0">
              <a:highlight>
                <a:srgbClr val="FFFF00"/>
              </a:highlight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AAE19A-F894-F38F-DAB3-F4489C5FEC2B}"/>
              </a:ext>
            </a:extLst>
          </p:cNvPr>
          <p:cNvSpPr/>
          <p:nvPr/>
        </p:nvSpPr>
        <p:spPr>
          <a:xfrm>
            <a:off x="5134396" y="4728182"/>
            <a:ext cx="5970104" cy="19679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dirty="0">
                <a:solidFill>
                  <a:schemeClr val="accent6"/>
                </a:solidFill>
              </a:rPr>
              <a:t>Understanding Complaints </a:t>
            </a:r>
            <a:endParaRPr lang="en-GB" dirty="0">
              <a:solidFill>
                <a:schemeClr val="accent6"/>
              </a:solidFill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Analyse the data to understand the volume of residents reporting to have made a complaint, versus our records of formal &amp; informal complaints to try to understand the discrepancy, and residents understanding of what a complaint is. </a:t>
            </a:r>
            <a:endParaRPr lang="en-GB" sz="160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/>
              <a:t>Work to improve residents understanding of this TSM, and what constitutes a complaint vs ASB vs other.</a:t>
            </a:r>
            <a:endParaRPr lang="en-GB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964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D26206-39DE-CDCB-8059-A4AEB97E38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848" t="18341" b="27729"/>
          <a:stretch/>
        </p:blipFill>
        <p:spPr>
          <a:xfrm>
            <a:off x="1202" y="56459"/>
            <a:ext cx="4897582" cy="6504710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3D7522-3F50-2DCC-E529-4F8F8B3506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500" y="6323202"/>
            <a:ext cx="1620000" cy="33779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B36F494-2010-2A1C-9D06-FDD8ABDF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1323110"/>
            <a:ext cx="4212082" cy="4391890"/>
          </a:xfrm>
        </p:spPr>
        <p:txBody>
          <a:bodyPr>
            <a:noAutofit/>
          </a:bodyPr>
          <a:lstStyle/>
          <a:p>
            <a:br>
              <a:rPr lang="en-GB" sz="1600" dirty="0">
                <a:latin typeface="Plus Jakarta Sans"/>
                <a:cs typeface="Plus Jakarta Sans" pitchFamily="2" charset="0"/>
              </a:rPr>
            </a:br>
            <a:r>
              <a:rPr lang="en-GB" sz="24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Communication</a:t>
            </a:r>
            <a:br>
              <a:rPr lang="en-GB" sz="1600" dirty="0">
                <a:latin typeface="Plus Jakarta Sans"/>
                <a:cs typeface="Plus Jakarta Sans" pitchFamily="2" charset="0"/>
              </a:rPr>
            </a:br>
            <a:br>
              <a:rPr lang="en-GB" sz="1600" dirty="0">
                <a:latin typeface="Plus Jakarta Sans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Measure of Success:</a:t>
            </a:r>
            <a:br>
              <a:rPr lang="en-GB" sz="1600" dirty="0">
                <a:latin typeface="Plus Jakarta Sans"/>
                <a:cs typeface="Plus Jakarta Sans" pitchFamily="2" charset="0"/>
              </a:rPr>
            </a:b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Listen and acts improves from 71% to 90%</a:t>
            </a: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Keeps you informed increases from 83% to 95%</a:t>
            </a:r>
            <a:br>
              <a:rPr lang="en-GB" sz="1600" dirty="0">
                <a:latin typeface="Plus Jakarta Sans"/>
                <a:cs typeface="Plus Jakarta Sans" pitchFamily="2" charset="0"/>
              </a:rPr>
            </a:br>
            <a:br>
              <a:rPr lang="en-GB" sz="1600" dirty="0">
                <a:latin typeface="Plus Jakarta Sans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12+ residents attending each regional Residents’ Engagement Group</a:t>
            </a: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A National RL Forum representative from each Regional Resident Engagement Group</a:t>
            </a: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br>
              <a:rPr lang="en-GB" sz="1600" dirty="0">
                <a:latin typeface="Plus Jakarta Sans" pitchFamily="2" charset="0"/>
                <a:cs typeface="Plus Jakarta Sans" pitchFamily="2" charset="0"/>
              </a:rPr>
            </a:br>
            <a:br>
              <a:rPr lang="en-GB" sz="1800" dirty="0">
                <a:latin typeface="Plus Jakarta Sans" pitchFamily="2" charset="0"/>
                <a:cs typeface="Plus Jakarta Sans" pitchFamily="2" charset="0"/>
              </a:rPr>
            </a:br>
            <a:br>
              <a:rPr lang="en-GB" sz="1800" dirty="0">
                <a:latin typeface="Plus Jakarta Sans" pitchFamily="2" charset="0"/>
                <a:cs typeface="Plus Jakarta Sans" pitchFamily="2" charset="0"/>
              </a:rPr>
            </a:br>
            <a:endParaRPr lang="en-GB" sz="1800" dirty="0">
              <a:solidFill>
                <a:schemeClr val="bg1"/>
              </a:solidFill>
              <a:latin typeface="Plus Jakarta Sans" pitchFamily="2" charset="0"/>
              <a:cs typeface="Plus Jakarta Sans" pitchFamily="2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CE5936-7B7E-220D-A951-05D3932F1CF0}"/>
              </a:ext>
            </a:extLst>
          </p:cNvPr>
          <p:cNvSpPr/>
          <p:nvPr/>
        </p:nvSpPr>
        <p:spPr>
          <a:xfrm flipH="1">
            <a:off x="5208100" y="327103"/>
            <a:ext cx="6113491" cy="26874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2000" b="1" dirty="0"/>
          </a:p>
          <a:p>
            <a:pPr algn="ctr"/>
            <a:endParaRPr lang="en-GB" sz="2000" b="1" dirty="0">
              <a:solidFill>
                <a:schemeClr val="accent1"/>
              </a:solidFill>
            </a:endParaRPr>
          </a:p>
          <a:p>
            <a:pPr algn="ctr"/>
            <a:endParaRPr lang="en-GB" sz="2000" b="1" dirty="0">
              <a:solidFill>
                <a:schemeClr val="accent1"/>
              </a:solidFill>
            </a:endParaRPr>
          </a:p>
          <a:p>
            <a:pPr algn="ctr"/>
            <a:r>
              <a:rPr lang="en-GB" sz="2000" b="1" dirty="0">
                <a:solidFill>
                  <a:schemeClr val="accent1"/>
                </a:solidFill>
              </a:rPr>
              <a:t>Improve Regional Communication and Engagement</a:t>
            </a:r>
            <a:endParaRPr lang="en-GB" dirty="0">
              <a:solidFill>
                <a:schemeClr val="accent1"/>
              </a:solidFill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1600" dirty="0"/>
              <a:t>Promote regional resident forums chaired by ROMs which will include performance updates. Themes from these groups will be used to set the national agenda.</a:t>
            </a:r>
            <a:endParaRPr lang="en-GB" sz="1600" dirty="0"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1600" dirty="0"/>
              <a:t>Forum updates and general updates provided by ROM/Head/RREG reps in the Court Newsletter</a:t>
            </a:r>
            <a:endParaRPr lang="en-GB" sz="1600" dirty="0">
              <a:highlight>
                <a:srgbClr val="FFFF00"/>
              </a:highlight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1600" dirty="0">
                <a:cs typeface="Calibri"/>
              </a:rPr>
              <a:t>Online engagement events to be delivered quarterly by RL Senior Team and recorded so that these can be played back to residents who don’t have access to IT.</a:t>
            </a:r>
          </a:p>
          <a:p>
            <a:pPr marL="342900" indent="-342900">
              <a:buFontTx/>
              <a:buAutoNum type="arabicPeriod"/>
            </a:pPr>
            <a:endParaRPr lang="en-GB" dirty="0">
              <a:cs typeface="Calibri" panose="020F0502020204030204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GB" dirty="0">
              <a:cs typeface="Calibri" panose="020F0502020204030204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C1CCDF6-E39B-1FF0-EE12-1863CAC0891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5310325" y="3426415"/>
            <a:ext cx="6011266" cy="26874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GB" sz="2300" b="1" dirty="0">
                <a:solidFill>
                  <a:schemeClr val="accent1"/>
                </a:solidFill>
              </a:rPr>
              <a:t>Improve and Standardise Local Engagement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700" dirty="0"/>
              <a:t>Quarterly check of OM engagement visits to include frequency of meetings (4-6 weekly) and structure. </a:t>
            </a:r>
            <a:endParaRPr lang="en-GB" sz="1700" dirty="0">
              <a:highlight>
                <a:srgbClr val="FFFF00"/>
              </a:highlight>
              <a:cs typeface="Calibri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700" dirty="0"/>
              <a:t>Introduce interactive sessions with residents assessing satisfaction with the TSMs throughout the year at schemes scoring below 70% overall satisfaction.</a:t>
            </a:r>
            <a:endParaRPr lang="en-GB" sz="1700" dirty="0">
              <a:cs typeface="Calibri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1700" dirty="0">
                <a:cs typeface="Calibri"/>
              </a:rPr>
              <a:t>Ensure 'You said, we’re listening' is used across all schemes regularly in the Court Newsletter</a:t>
            </a:r>
          </a:p>
        </p:txBody>
      </p:sp>
    </p:spTree>
    <p:extLst>
      <p:ext uri="{BB962C8B-B14F-4D97-AF65-F5344CB8AC3E}">
        <p14:creationId xmlns:p14="http://schemas.microsoft.com/office/powerpoint/2010/main" val="82019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8D4BD4-EFDD-3D54-7AD4-DD7ECE61EF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996" t="29116" b="14937"/>
          <a:stretch/>
        </p:blipFill>
        <p:spPr>
          <a:xfrm>
            <a:off x="0" y="50208"/>
            <a:ext cx="4903304" cy="6765204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3D7522-3F50-2DCC-E529-4F8F8B3506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500" y="6323202"/>
            <a:ext cx="1620000" cy="33779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6316EB0-8A47-C7AE-FC00-BD887771C8D4}"/>
              </a:ext>
            </a:extLst>
          </p:cNvPr>
          <p:cNvSpPr txBox="1">
            <a:spLocks/>
          </p:cNvSpPr>
          <p:nvPr/>
        </p:nvSpPr>
        <p:spPr>
          <a:xfrm>
            <a:off x="84843" y="736600"/>
            <a:ext cx="3973846" cy="538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Measures of success:</a:t>
            </a:r>
            <a:endParaRPr lang="en-GB" sz="1600" dirty="0">
              <a:solidFill>
                <a:schemeClr val="bg1"/>
              </a:solidFill>
              <a:cs typeface="Calibri Light"/>
            </a:endParaRPr>
          </a:p>
          <a:p>
            <a:pPr algn="l"/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Overall satisfaction to improve from 83% to 95%  </a:t>
            </a:r>
            <a:endParaRPr lang="en-GB" sz="1600" dirty="0">
              <a:solidFill>
                <a:schemeClr val="bg1"/>
              </a:solidFill>
              <a:latin typeface="Plus Jakarta Sans"/>
            </a:endParaRPr>
          </a:p>
          <a:p>
            <a:pPr marL="285750" indent="-285750" algn="l">
              <a:buFont typeface="Arial"/>
              <a:buChar char="•"/>
            </a:pPr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  <a:p>
            <a:pPr algn="l"/>
            <a:r>
              <a:rPr lang="en-GB" sz="1600" dirty="0">
                <a:solidFill>
                  <a:schemeClr val="bg1"/>
                </a:solidFill>
                <a:latin typeface="Plus Jakarta Sans"/>
                <a:cs typeface="Plus Jakarta Sans" pitchFamily="2" charset="0"/>
              </a:rPr>
              <a:t>Satisfaction with local housing management team to increase from 83% to 95%</a:t>
            </a:r>
          </a:p>
          <a:p>
            <a:pPr algn="l"/>
            <a:endParaRPr lang="en-GB" sz="1600" dirty="0">
              <a:solidFill>
                <a:schemeClr val="bg1"/>
              </a:solidFill>
              <a:latin typeface="Plus Jakarta Sans"/>
              <a:cs typeface="Plus Jakarta Sans" pitchFamily="2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99C29DC-0662-9F65-90E8-01FEBE7A69EE}"/>
              </a:ext>
            </a:extLst>
          </p:cNvPr>
          <p:cNvGraphicFramePr>
            <a:graphicFrameLocks noGrp="1"/>
          </p:cNvGraphicFramePr>
          <p:nvPr/>
        </p:nvGraphicFramePr>
        <p:xfrm>
          <a:off x="4982817" y="534798"/>
          <a:ext cx="6685722" cy="4927515"/>
        </p:xfrm>
        <a:graphic>
          <a:graphicData uri="http://schemas.openxmlformats.org/drawingml/2006/table">
            <a:tbl>
              <a:tblPr/>
              <a:tblGrid>
                <a:gridCol w="6685722">
                  <a:extLst>
                    <a:ext uri="{9D8B030D-6E8A-4147-A177-3AD203B41FA5}">
                      <a16:colId xmlns:a16="http://schemas.microsoft.com/office/drawing/2014/main" val="3708331778"/>
                    </a:ext>
                  </a:extLst>
                </a:gridCol>
              </a:tblGrid>
              <a:tr h="1492280">
                <a:tc>
                  <a:txBody>
                    <a:bodyPr/>
                    <a:lstStyle/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  <a:p>
                      <a:pPr fontAlgn="t"/>
                      <a:endParaRPr lang="en-GB" b="1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356137"/>
                  </a:ext>
                </a:extLst>
              </a:tr>
              <a:tr h="1534183">
                <a:tc>
                  <a:txBody>
                    <a:bodyPr/>
                    <a:lstStyle/>
                    <a:p>
                      <a:pPr fontAlgn="t"/>
                      <a:endParaRPr lang="en-GB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663442"/>
                  </a:ext>
                </a:extLst>
              </a:tr>
              <a:tr h="1901052">
                <a:tc>
                  <a:txBody>
                    <a:bodyPr/>
                    <a:lstStyle/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  <a:p>
                      <a:pPr fontAlgn="t"/>
                      <a:endParaRPr lang="en-GB" b="0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968794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A1B574-B232-7FA4-DF80-9C9A529265AA}"/>
              </a:ext>
            </a:extLst>
          </p:cNvPr>
          <p:cNvSpPr/>
          <p:nvPr/>
        </p:nvSpPr>
        <p:spPr>
          <a:xfrm>
            <a:off x="5194029" y="1282045"/>
            <a:ext cx="6146415" cy="307313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b="1" dirty="0">
              <a:solidFill>
                <a:schemeClr val="accent6"/>
              </a:solidFill>
            </a:endParaRPr>
          </a:p>
          <a:p>
            <a:pPr algn="ctr"/>
            <a:r>
              <a:rPr lang="en-GB" b="1" dirty="0">
                <a:solidFill>
                  <a:schemeClr val="accent6"/>
                </a:solidFill>
              </a:rPr>
              <a:t>Other Actions</a:t>
            </a:r>
          </a:p>
          <a:p>
            <a:endParaRPr lang="en-GB" b="1" dirty="0">
              <a:solidFill>
                <a:schemeClr val="accent6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Action Plans for all courts scoring below 70% for overall satisfaction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  <a:cs typeface="Calibri" panose="020F0502020204030204"/>
              </a:rPr>
              <a:t>ROM/Head visits scheduled for all courts below 70% for overall satisfaction to discuss results and improvements needed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Scrutiny/action plans for all courts with satisfaction with local housing management service below 80%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600" dirty="0">
                <a:solidFill>
                  <a:schemeClr val="tx1"/>
                </a:solidFill>
              </a:rPr>
              <a:t>Guidance notes to be produced for distribution with next year's TSM survey</a:t>
            </a:r>
          </a:p>
          <a:p>
            <a:endParaRPr lang="en-GB" sz="1600" dirty="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FFD8DB-7E5A-D184-E286-AE303F996599}"/>
              </a:ext>
            </a:extLst>
          </p:cNvPr>
          <p:cNvSpPr txBox="1"/>
          <p:nvPr/>
        </p:nvSpPr>
        <p:spPr>
          <a:xfrm>
            <a:off x="226243" y="1655916"/>
            <a:ext cx="18759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lus Jakarta Sans"/>
                <a:ea typeface="+mn-ea"/>
                <a:cs typeface="Plus Jakarta Sans" pitchFamily="2" charset="0"/>
              </a:rPr>
              <a:t>Overall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8160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D26206-39DE-CDCB-8059-A4AEB97E38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848" t="18341" b="27729"/>
          <a:stretch/>
        </p:blipFill>
        <p:spPr>
          <a:xfrm>
            <a:off x="2407" y="-27710"/>
            <a:ext cx="4128054" cy="6858001"/>
          </a:xfrm>
          <a:prstGeom prst="rect">
            <a:avLst/>
          </a:prstGeom>
        </p:spPr>
      </p:pic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F3D7522-3F50-2DCC-E529-4F8F8B3506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500" y="6323202"/>
            <a:ext cx="1620000" cy="33779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B36F494-2010-2A1C-9D06-FDD8ABDFE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1143000"/>
            <a:ext cx="3443155" cy="4572000"/>
          </a:xfrm>
        </p:spPr>
        <p:txBody>
          <a:bodyPr>
            <a:normAutofit/>
          </a:bodyPr>
          <a:lstStyle/>
          <a:p>
            <a:br>
              <a:rPr lang="en-GB" sz="2800" dirty="0">
                <a:latin typeface="+mn-lt"/>
                <a:cs typeface="Plus Jakarta Sans" pitchFamily="2" charset="0"/>
              </a:rPr>
            </a:br>
            <a:r>
              <a:rPr lang="en-GB" sz="2800" dirty="0">
                <a:solidFill>
                  <a:schemeClr val="bg1"/>
                </a:solidFill>
                <a:latin typeface="+mn-lt"/>
                <a:cs typeface="Plus Jakarta Sans" pitchFamily="2" charset="0"/>
              </a:rPr>
              <a:t>ASB &amp; Neighbourhood</a:t>
            </a:r>
            <a:br>
              <a:rPr lang="en-GB" sz="2800" dirty="0">
                <a:latin typeface="+mn-lt"/>
                <a:cs typeface="Plus Jakarta Sans" pitchFamily="2" charset="0"/>
              </a:rPr>
            </a:br>
            <a:br>
              <a:rPr lang="en-GB" sz="2800" dirty="0">
                <a:latin typeface="+mn-lt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  <a:cs typeface="Plus Jakarta Sans" pitchFamily="2" charset="0"/>
              </a:rPr>
              <a:t>Measures of Success:</a:t>
            </a:r>
            <a:br>
              <a:rPr lang="en-GB" sz="1600" dirty="0">
                <a:latin typeface="+mn-lt"/>
                <a:cs typeface="Plus Jakarta Sans" pitchFamily="2" charset="0"/>
              </a:rPr>
            </a:br>
            <a:br>
              <a:rPr lang="en-GB" sz="1600" dirty="0">
                <a:latin typeface="+mn-lt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  <a:cs typeface="Plus Jakarta Sans" pitchFamily="2" charset="0"/>
              </a:rPr>
              <a:t>Satisfaction with handling ASB improves from 69% to 85%</a:t>
            </a:r>
            <a:br>
              <a:rPr lang="en-GB" sz="1600" dirty="0">
                <a:latin typeface="+mn-lt"/>
                <a:cs typeface="Plus Jakarta Sans" pitchFamily="2" charset="0"/>
              </a:rPr>
            </a:br>
            <a:br>
              <a:rPr lang="en-GB" sz="1600" dirty="0">
                <a:latin typeface="+mn-lt"/>
                <a:cs typeface="Plus Jakarta Sans" pitchFamily="2" charset="0"/>
              </a:rPr>
            </a:br>
            <a:r>
              <a:rPr lang="en-GB" sz="1600" dirty="0">
                <a:solidFill>
                  <a:schemeClr val="bg1"/>
                </a:solidFill>
                <a:latin typeface="+mn-lt"/>
                <a:cs typeface="Plus Jakarta Sans" pitchFamily="2" charset="0"/>
              </a:rPr>
              <a:t>Satisfaction that H21 makes a positive contribution to the neighbourhood increases from 68% to 85%</a:t>
            </a:r>
            <a:br>
              <a:rPr lang="en-GB" sz="1600" dirty="0">
                <a:latin typeface="+mn-lt"/>
                <a:cs typeface="Plus Jakarta Sans" pitchFamily="2" charset="0"/>
              </a:rPr>
            </a:br>
            <a:br>
              <a:rPr lang="en-GB" sz="1600" dirty="0">
                <a:latin typeface="+mn-lt"/>
                <a:cs typeface="Plus Jakarta Sans" pitchFamily="2" charset="0"/>
              </a:rPr>
            </a:br>
            <a:br>
              <a:rPr lang="en-GB" sz="2800" dirty="0">
                <a:latin typeface="+mn-lt"/>
                <a:cs typeface="Plus Jakarta Sans" pitchFamily="2" charset="0"/>
              </a:rPr>
            </a:br>
            <a:br>
              <a:rPr lang="en-GB" sz="2800" dirty="0">
                <a:latin typeface="+mn-lt"/>
                <a:cs typeface="Plus Jakarta Sans" pitchFamily="2" charset="0"/>
              </a:rPr>
            </a:br>
            <a:endParaRPr lang="en-GB" sz="2800" dirty="0">
              <a:solidFill>
                <a:schemeClr val="bg1"/>
              </a:solidFill>
              <a:latin typeface="+mn-lt"/>
              <a:cs typeface="Plus Jakarta Sans" pitchFamily="2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ECE5936-7B7E-220D-A951-05D3932F1CF0}"/>
              </a:ext>
            </a:extLst>
          </p:cNvPr>
          <p:cNvSpPr/>
          <p:nvPr/>
        </p:nvSpPr>
        <p:spPr>
          <a:xfrm flipH="1">
            <a:off x="4631632" y="631596"/>
            <a:ext cx="5996609" cy="21447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b="1" dirty="0">
              <a:solidFill>
                <a:schemeClr val="accent1"/>
              </a:solidFill>
            </a:endParaRPr>
          </a:p>
          <a:p>
            <a:pPr algn="ctr"/>
            <a:endParaRPr lang="en-GB" b="1" dirty="0">
              <a:solidFill>
                <a:schemeClr val="accent1"/>
              </a:solidFill>
            </a:endParaRPr>
          </a:p>
          <a:p>
            <a:pPr algn="ctr"/>
            <a:endParaRPr lang="en-GB" b="1" dirty="0">
              <a:solidFill>
                <a:schemeClr val="accent1"/>
              </a:solidFill>
              <a:cs typeface="Calibri"/>
            </a:endParaRPr>
          </a:p>
          <a:p>
            <a:pPr algn="ctr"/>
            <a:r>
              <a:rPr lang="en-GB" b="1" dirty="0">
                <a:solidFill>
                  <a:schemeClr val="accent1"/>
                </a:solidFill>
                <a:cs typeface="Calibri"/>
              </a:rPr>
              <a:t>ASB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/>
              <a:buChar char="ü"/>
            </a:pPr>
            <a:r>
              <a:rPr lang="en-GB" sz="1600" dirty="0">
                <a:solidFill>
                  <a:schemeClr val="tx1"/>
                </a:solidFill>
                <a:cs typeface="Calibri"/>
              </a:rPr>
              <a:t>Ensure residents are clear on what constitutes ASB, so expectations are set accordingly. Promote through scheme meetings and scheme literature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/>
              <a:buChar char="ü"/>
            </a:pPr>
            <a:r>
              <a:rPr lang="en-GB" sz="1600" dirty="0">
                <a:solidFill>
                  <a:srgbClr val="000000"/>
                </a:solidFill>
                <a:cs typeface="Calibri"/>
              </a:rPr>
              <a:t>Ensure any ASB cases are reviewed monthly by OMs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Wingdings"/>
              <a:buChar char="ü"/>
            </a:pPr>
            <a:r>
              <a:rPr lang="en-GB" sz="1600" dirty="0">
                <a:cs typeface="Calibri"/>
              </a:rPr>
              <a:t>Improved training for OMs and LHMs on ASB process and procedure. Policy currently being reviewed.</a:t>
            </a:r>
          </a:p>
          <a:p>
            <a:endParaRPr lang="en-GB" sz="1600" dirty="0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1600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C1CCDF6-E39B-1FF0-EE12-1863CAC0891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631633" y="3306470"/>
            <a:ext cx="6024483" cy="30069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GB" sz="1800" b="1" dirty="0">
                <a:solidFill>
                  <a:schemeClr val="accent1"/>
                </a:solidFill>
              </a:rPr>
              <a:t>Making a Positive Contribution to the Neighbourhood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/>
              <a:t>Provide support to schemes to obtain funding which enhances the activity provision on site.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cs typeface="Calibri"/>
              </a:rPr>
              <a:t>Promote the use of volunteer days to help initiatives in the local area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cs typeface="Calibri"/>
              </a:rPr>
              <a:t>Utilise the Resident Satisfaction Fund in 2024 to include events in the local community, and encourage the community into courts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dirty="0">
                <a:cs typeface="Calibri"/>
              </a:rPr>
              <a:t>Track and encourage use of the new Resident Satisfaction Fund to support courts and 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511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1A4F3602DE4BAE1E8D3EB73347AE" ma:contentTypeVersion="18" ma:contentTypeDescription="Create a new document." ma:contentTypeScope="" ma:versionID="cdcfe85098ee4acf48f8a544546f8321">
  <xsd:schema xmlns:xsd="http://www.w3.org/2001/XMLSchema" xmlns:xs="http://www.w3.org/2001/XMLSchema" xmlns:p="http://schemas.microsoft.com/office/2006/metadata/properties" xmlns:ns2="394af167-351c-4676-b295-868d7c7e4242" xmlns:ns3="1c3645b9-862b-48d5-a8e4-c613413784df" targetNamespace="http://schemas.microsoft.com/office/2006/metadata/properties" ma:root="true" ma:fieldsID="d4104162edfee650609311da96cf88cf" ns2:_="" ns3:_="">
    <xsd:import namespace="394af167-351c-4676-b295-868d7c7e4242"/>
    <xsd:import namespace="1c3645b9-862b-48d5-a8e4-c613413784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4af167-351c-4676-b295-868d7c7e42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0175564-4318-44eb-a7d2-716bf920f5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645b9-862b-48d5-a8e4-c613413784d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b34de2e-dffa-409d-9904-97f5e7f9dace}" ma:internalName="TaxCatchAll" ma:showField="CatchAllData" ma:web="1c3645b9-862b-48d5-a8e4-c613413784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4af167-351c-4676-b295-868d7c7e4242">
      <Terms xmlns="http://schemas.microsoft.com/office/infopath/2007/PartnerControls"/>
    </lcf76f155ced4ddcb4097134ff3c332f>
    <TaxCatchAll xmlns="1c3645b9-862b-48d5-a8e4-c613413784df" xsi:nil="true"/>
    <SharedWithUsers xmlns="1c3645b9-862b-48d5-a8e4-c613413784df">
      <UserInfo>
        <DisplayName>Tina Wathern</DisplayName>
        <AccountId>1597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B276BE-CACC-40D7-B28D-2C2466D2BB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4af167-351c-4676-b295-868d7c7e4242"/>
    <ds:schemaRef ds:uri="1c3645b9-862b-48d5-a8e4-c613413784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A18B41-3E9F-4D49-98A9-5D1072C9F352}">
  <ds:schemaRefs>
    <ds:schemaRef ds:uri="82086345-7ab3-475c-aff2-919a9be5f6a6"/>
    <ds:schemaRef ds:uri="86558e2f-3e2a-4bdc-8a2c-371760457c08"/>
    <ds:schemaRef ds:uri="http://schemas.microsoft.com/office/2006/metadata/properties"/>
    <ds:schemaRef ds:uri="http://schemas.microsoft.com/office/infopath/2007/PartnerControls"/>
    <ds:schemaRef ds:uri="394af167-351c-4676-b295-868d7c7e4242"/>
    <ds:schemaRef ds:uri="1c3645b9-862b-48d5-a8e4-c613413784df"/>
  </ds:schemaRefs>
</ds:datastoreItem>
</file>

<file path=customXml/itemProps3.xml><?xml version="1.0" encoding="utf-8"?>
<ds:datastoreItem xmlns:ds="http://schemas.openxmlformats.org/officeDocument/2006/customXml" ds:itemID="{628543EA-0C44-4720-86F5-40AB9C1D18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702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Emerging Themes</vt:lpstr>
      <vt:lpstr>PowerPoint Presentation</vt:lpstr>
      <vt:lpstr> Communication  Measure of Success:  Listen and acts improves from 71% to 90%  Keeps you informed increases from 83% to 95%  12+ residents attending each regional Residents’ Engagement Group  A National RL Forum representative from each Regional Resident Engagement Group    </vt:lpstr>
      <vt:lpstr>PowerPoint Presentation</vt:lpstr>
      <vt:lpstr> ASB &amp; Neighbourhood  Measures of Success:  Satisfaction with handling ASB improves from 69% to 85%  Satisfaction that H21 makes a positive contribution to the neighbourhood increases from 68% to 85%    </vt:lpstr>
    </vt:vector>
  </TitlesOfParts>
  <Company>Housing 21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meal charges as a condition of tenancy</dc:title>
  <dc:creator>Sophia Nakhooda</dc:creator>
  <cp:lastModifiedBy>Vanessa Pritchard-Wilkes</cp:lastModifiedBy>
  <cp:revision>695</cp:revision>
  <dcterms:created xsi:type="dcterms:W3CDTF">2023-11-15T11:20:52Z</dcterms:created>
  <dcterms:modified xsi:type="dcterms:W3CDTF">2024-02-14T16:51:53Z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0x010100BA6A1A4F3602DE4BAE1E8D3EB73347AE</vt:lpwstr>
  </property>
  <property fmtid="{D5CDD505-2E9C-101B-9397-08002B2CF9AE}" pid="3" name="MediaServiceImageTags">
    <vt:lpwstr/>
  </property>
</Properties>
</file>